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2" r:id="rId5"/>
    <p:sldMasterId id="2147483674" r:id="rId6"/>
  </p:sldMasterIdLst>
  <p:notesMasterIdLst>
    <p:notesMasterId r:id="rId27"/>
  </p:notesMasterIdLst>
  <p:handoutMasterIdLst>
    <p:handoutMasterId r:id="rId28"/>
  </p:handoutMasterIdLst>
  <p:sldIdLst>
    <p:sldId id="525" r:id="rId7"/>
    <p:sldId id="472" r:id="rId8"/>
    <p:sldId id="480" r:id="rId9"/>
    <p:sldId id="502" r:id="rId10"/>
    <p:sldId id="449" r:id="rId11"/>
    <p:sldId id="499" r:id="rId12"/>
    <p:sldId id="467" r:id="rId13"/>
    <p:sldId id="495" r:id="rId14"/>
    <p:sldId id="498" r:id="rId15"/>
    <p:sldId id="482" r:id="rId16"/>
    <p:sldId id="527" r:id="rId17"/>
    <p:sldId id="528" r:id="rId18"/>
    <p:sldId id="529" r:id="rId19"/>
    <p:sldId id="533" r:id="rId20"/>
    <p:sldId id="534" r:id="rId21"/>
    <p:sldId id="537" r:id="rId22"/>
    <p:sldId id="538" r:id="rId23"/>
    <p:sldId id="539" r:id="rId24"/>
    <p:sldId id="540" r:id="rId25"/>
    <p:sldId id="459" r:id="rId26"/>
  </p:sldIdLst>
  <p:sldSz cx="12192000" cy="6858000"/>
  <p:notesSz cx="7010400" cy="92964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liker, Guy" initials="SG" lastIdx="9" clrIdx="1">
    <p:extLst>
      <p:ext uri="{19B8F6BF-5375-455C-9EA6-DF929625EA0E}">
        <p15:presenceInfo xmlns:p15="http://schemas.microsoft.com/office/powerpoint/2012/main" userId="S-1-5-21-667107812-432037272-1990678075-8798" providerId="AD"/>
      </p:ext>
    </p:extLst>
  </p:cmAuthor>
  <p:cmAuthor id="2" name="Rosario, Leonel" initials="RL" lastIdx="7" clrIdx="2">
    <p:extLst>
      <p:ext uri="{19B8F6BF-5375-455C-9EA6-DF929625EA0E}">
        <p15:presenceInfo xmlns:p15="http://schemas.microsoft.com/office/powerpoint/2012/main" userId="S-1-5-21-667107812-432037272-1990678075-688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B7C9"/>
    <a:srgbClr val="002D73"/>
    <a:srgbClr val="FFE1D4"/>
    <a:srgbClr val="FBE8BF"/>
    <a:srgbClr val="636462"/>
    <a:srgbClr val="3F3F3E"/>
    <a:srgbClr val="006BA6"/>
    <a:srgbClr val="0073A1"/>
    <a:srgbClr val="EEA500"/>
    <a:srgbClr val="646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44" autoAdjust="0"/>
    <p:restoredTop sz="86199" autoAdjust="0"/>
  </p:normalViewPr>
  <p:slideViewPr>
    <p:cSldViewPr snapToGrid="0">
      <p:cViewPr varScale="1">
        <p:scale>
          <a:sx n="56" d="100"/>
          <a:sy n="56" d="100"/>
        </p:scale>
        <p:origin x="652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1-29T13:12:28.063" idx="9">
    <p:pos x="10" y="10"/>
    <p:text>Add short functional description of each item and add arrow for wall box itself</p:text>
    <p:extLst>
      <p:ext uri="{C676402C-5697-4E1C-873F-D02D1690AC5C}">
        <p15:threadingInfo xmlns:p15="http://schemas.microsoft.com/office/powerpoint/2012/main" timeZoneBias="300"/>
      </p:ext>
    </p:extLst>
  </p:cm>
  <p:cm authorId="2" dt="2018-12-06T14:05:06.963" idx="7">
    <p:pos x="10" y="106"/>
    <p:text>Describe in words when presenting. Add label to unit box.</p:text>
    <p:extLst>
      <p:ext uri="{C676402C-5697-4E1C-873F-D02D1690AC5C}">
        <p15:threadingInfo xmlns:p15="http://schemas.microsoft.com/office/powerpoint/2012/main" timeZoneBias="300">
          <p15:parentCm authorId="1" idx="9"/>
        </p15:threadingInfo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/>
              <a:t>9/12/2017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CA969-063E-4A3A-BE07-E18C2E2437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8793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en-US" dirty="0"/>
              <a:t>9/12/2017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073D236-A641-48E0-9961-F4DB947C1E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8981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Richard Flynn 135MW</a:t>
            </a:r>
            <a:r>
              <a:rPr lang="en-US" baseline="0" dirty="0" smtClean="0"/>
              <a:t> plant in Holtsville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3D236-A641-48E0-9961-F4DB947C1E7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2577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Instant notification, proactive approach,</a:t>
            </a:r>
            <a:r>
              <a:rPr lang="en-US" baseline="0" dirty="0" smtClean="0"/>
              <a:t> no more calls, instantaneous info.  Better service for residents. Tied into maintenance contracts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3D236-A641-48E0-9961-F4DB947C1E7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3797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A246B-7B2C-4673-B63C-7AC3DA925C3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8333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John will provide slide or show location of it on (1/18/2019)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A5755-7B03-42BE-B52E-7CA349194E7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4888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Personnel protection, payment interface,</a:t>
            </a:r>
            <a:r>
              <a:rPr lang="en-US" baseline="0" dirty="0" smtClean="0"/>
              <a:t> disconnect relay. Charger is actually in car.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DCFCs- unit is charger.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Add label- Typical EV Charger Guy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AA548-B8C2-4BE8-8B21-3D512A0F10A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4019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 the new renewables</a:t>
            </a:r>
            <a:r>
              <a:rPr lang="en-US" baseline="0" dirty="0" smtClean="0"/>
              <a:t> target, look into the 2019 </a:t>
            </a:r>
            <a:r>
              <a:rPr lang="en-US" baseline="0" dirty="0" err="1" smtClean="0"/>
              <a:t>SoTS</a:t>
            </a:r>
            <a:r>
              <a:rPr lang="en-US" baseline="0" dirty="0" smtClean="0"/>
              <a:t> from January. (1/18/2019)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A246B-7B2C-4673-B63C-7AC3DA925C3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19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A246B-7B2C-4673-B63C-7AC3DA925C3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848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3D236-A641-48E0-9961-F4DB947C1E7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00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3D236-A641-48E0-9961-F4DB947C1E7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82956F-3539-4AE8-9285-8A5043E3BA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595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3D236-A641-48E0-9961-F4DB947C1E7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215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3D236-A641-48E0-9961-F4DB947C1E7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241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this</a:t>
            </a:r>
            <a:r>
              <a:rPr lang="en-US" baseline="0" dirty="0"/>
              <a:t> into conversion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3D236-A641-48E0-9961-F4DB947C1E7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877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Focus</a:t>
            </a:r>
            <a:r>
              <a:rPr lang="en-US" baseline="0" dirty="0" smtClean="0"/>
              <a:t> on the outcome, superior pricing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3D236-A641-48E0-9961-F4DB947C1E7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885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Local contractors</a:t>
            </a:r>
            <a:r>
              <a:rPr lang="en-US" baseline="0" dirty="0" smtClean="0"/>
              <a:t> will be bidding, MWBE requirements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3D236-A641-48E0-9961-F4DB947C1E7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132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0100" y="677863"/>
            <a:ext cx="5997575" cy="3373437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32500" lnSpcReduction="20000"/>
          </a:bodyPr>
          <a:lstStyle/>
          <a:p>
            <a:pPr lvl="1"/>
            <a:r>
              <a:rPr lang="en-US" altLang="en-US" sz="7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Improve services for residents, businesses, employees, and visitors</a:t>
            </a:r>
          </a:p>
          <a:p>
            <a:pPr lvl="1"/>
            <a:endParaRPr lang="en-US" altLang="en-US" sz="5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US" altLang="en-US" sz="7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Customize solution, each municipality has different goals and needs</a:t>
            </a:r>
          </a:p>
          <a:p>
            <a:pPr lvl="1"/>
            <a:endParaRPr lang="en-US" altLang="en-US" sz="7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US" altLang="en-US" sz="7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Improved customer experience, resident comfort and economic development</a:t>
            </a:r>
          </a:p>
          <a:p>
            <a:pPr lvl="1"/>
            <a:endParaRPr lang="en-US" altLang="en-US" sz="7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US" altLang="en-US" sz="7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Enhances the effectiveness and efficiency of municipal operations</a:t>
            </a:r>
            <a:endParaRPr lang="en-US" altLang="en-US" sz="7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988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YPA logo_rgb_72dpi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499" y="266405"/>
            <a:ext cx="4882801" cy="1463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038" y="1861281"/>
            <a:ext cx="10234128" cy="1489478"/>
          </a:xfrm>
        </p:spPr>
        <p:txBody>
          <a:bodyPr anchor="b">
            <a:normAutofit/>
          </a:bodyPr>
          <a:lstStyle>
            <a:lvl1pPr algn="l">
              <a:defRPr lang="en-US" sz="5400" b="1" kern="1200" dirty="0">
                <a:solidFill>
                  <a:srgbClr val="002D7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4038" y="3476758"/>
            <a:ext cx="10241391" cy="1439214"/>
          </a:xfrm>
        </p:spPr>
        <p:txBody>
          <a:bodyPr>
            <a:normAutofit/>
          </a:bodyPr>
          <a:lstStyle>
            <a:lvl1pPr marL="0" indent="0" algn="l">
              <a:buNone/>
              <a:defRPr lang="en-US" sz="3600" b="1" kern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097780"/>
            <a:ext cx="12192000" cy="1828800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5022850"/>
            <a:ext cx="12192000" cy="101899"/>
          </a:xfrm>
          <a:prstGeom prst="rect">
            <a:avLst/>
          </a:prstGeom>
          <a:solidFill>
            <a:srgbClr val="006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ate Placeholder 1"/>
          <p:cNvSpPr txBox="1">
            <a:spLocks/>
          </p:cNvSpPr>
          <p:nvPr userDrawn="1"/>
        </p:nvSpPr>
        <p:spPr>
          <a:xfrm>
            <a:off x="656882" y="5343037"/>
            <a:ext cx="2545279" cy="29289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4637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86306"/>
            <a:ext cx="12192000" cy="394856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-19051"/>
            <a:ext cx="12192000" cy="107271"/>
          </a:xfrm>
          <a:prstGeom prst="rect">
            <a:avLst/>
          </a:prstGeom>
          <a:solidFill>
            <a:srgbClr val="006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ate Placeholder 1"/>
          <p:cNvSpPr txBox="1">
            <a:spLocks/>
          </p:cNvSpPr>
          <p:nvPr userDrawn="1"/>
        </p:nvSpPr>
        <p:spPr>
          <a:xfrm>
            <a:off x="200328" y="112065"/>
            <a:ext cx="2296160" cy="36090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40F40-957F-429B-BF36-B42CA41DE130}" type="datetime4">
              <a:rPr lang="en-US" sz="1500" smtClean="0"/>
              <a:pPr/>
              <a:t>May 13, 2019</a:t>
            </a:fld>
            <a:endParaRPr lang="en-US" sz="15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21724"/>
            <a:ext cx="3932237" cy="14356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621725"/>
            <a:ext cx="6172200" cy="52393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3"/>
          <p:cNvSpPr txBox="1">
            <a:spLocks/>
          </p:cNvSpPr>
          <p:nvPr userDrawn="1"/>
        </p:nvSpPr>
        <p:spPr>
          <a:xfrm>
            <a:off x="10678160" y="137660"/>
            <a:ext cx="67564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DF52EC2-2C0B-4C03-9888-0B25156ED88D}" type="slidenum">
              <a:rPr lang="en-US" sz="1500" smtClean="0"/>
              <a:pPr algn="r"/>
              <a:t>‹#›</a:t>
            </a:fld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539393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86306"/>
            <a:ext cx="12192000" cy="394856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-19051"/>
            <a:ext cx="12192000" cy="107271"/>
          </a:xfrm>
          <a:prstGeom prst="rect">
            <a:avLst/>
          </a:prstGeom>
          <a:solidFill>
            <a:srgbClr val="006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ate Placeholder 1"/>
          <p:cNvSpPr txBox="1">
            <a:spLocks/>
          </p:cNvSpPr>
          <p:nvPr userDrawn="1"/>
        </p:nvSpPr>
        <p:spPr>
          <a:xfrm>
            <a:off x="200328" y="112065"/>
            <a:ext cx="2296160" cy="36090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40F40-957F-429B-BF36-B42CA41DE130}" type="datetime4">
              <a:rPr lang="en-US" sz="1500" smtClean="0"/>
              <a:pPr/>
              <a:t>May 13, 2019</a:t>
            </a:fld>
            <a:endParaRPr lang="en-US" sz="15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21724"/>
            <a:ext cx="3932237" cy="14356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621725"/>
            <a:ext cx="6172200" cy="523932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3"/>
          <p:cNvSpPr txBox="1">
            <a:spLocks/>
          </p:cNvSpPr>
          <p:nvPr userDrawn="1"/>
        </p:nvSpPr>
        <p:spPr>
          <a:xfrm>
            <a:off x="10678160" y="137660"/>
            <a:ext cx="67564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DF52EC2-2C0B-4C03-9888-0B25156ED88D}" type="slidenum">
              <a:rPr lang="en-US" sz="1500" smtClean="0"/>
              <a:pPr algn="r"/>
              <a:t>‹#›</a:t>
            </a:fld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13371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86306"/>
            <a:ext cx="12192000" cy="394856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-19051"/>
            <a:ext cx="12192000" cy="107271"/>
          </a:xfrm>
          <a:prstGeom prst="rect">
            <a:avLst/>
          </a:prstGeom>
          <a:solidFill>
            <a:srgbClr val="006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Date Placeholder 1"/>
          <p:cNvSpPr txBox="1">
            <a:spLocks/>
          </p:cNvSpPr>
          <p:nvPr userDrawn="1"/>
        </p:nvSpPr>
        <p:spPr>
          <a:xfrm>
            <a:off x="200328" y="112065"/>
            <a:ext cx="2296160" cy="36090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40F40-957F-429B-BF36-B42CA41DE130}" type="datetime4">
              <a:rPr lang="en-US" sz="1500" smtClean="0"/>
              <a:pPr/>
              <a:t>May 13, 2019</a:t>
            </a:fld>
            <a:endParaRPr lang="en-US" sz="15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016" y="635025"/>
            <a:ext cx="11201400" cy="8211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10678160" y="137660"/>
            <a:ext cx="67564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DF52EC2-2C0B-4C03-9888-0B25156ED88D}" type="slidenum">
              <a:rPr lang="en-US" sz="1500" smtClean="0"/>
              <a:pPr algn="r"/>
              <a:t>‹#›</a:t>
            </a:fld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059291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86306"/>
            <a:ext cx="12192000" cy="394856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-19051"/>
            <a:ext cx="12192000" cy="107271"/>
          </a:xfrm>
          <a:prstGeom prst="rect">
            <a:avLst/>
          </a:prstGeom>
          <a:solidFill>
            <a:srgbClr val="006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Date Placeholder 1"/>
          <p:cNvSpPr txBox="1">
            <a:spLocks/>
          </p:cNvSpPr>
          <p:nvPr userDrawn="1"/>
        </p:nvSpPr>
        <p:spPr>
          <a:xfrm>
            <a:off x="200328" y="112065"/>
            <a:ext cx="2296160" cy="36090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40F40-957F-429B-BF36-B42CA41DE130}" type="datetime4">
              <a:rPr lang="en-US" sz="1500" smtClean="0"/>
              <a:pPr/>
              <a:t>May 13, 2019</a:t>
            </a:fld>
            <a:endParaRPr lang="en-US" sz="1500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80719"/>
            <a:ext cx="2628900" cy="549624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80719"/>
            <a:ext cx="7734300" cy="549624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10678160" y="137660"/>
            <a:ext cx="67564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DF52EC2-2C0B-4C03-9888-0B25156ED88D}" type="slidenum">
              <a:rPr lang="en-US" sz="1500" smtClean="0"/>
              <a:pPr algn="r"/>
              <a:t>‹#›</a:t>
            </a:fld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780638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50BE1-274B-8B4E-A52B-5C80DD0006B2}" type="datetimeFigureOut">
              <a:rPr lang="en-US" smtClean="0"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9B26C2-A27A-834D-8E8B-97969222D1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992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50BE1-274B-8B4E-A52B-5C80DD0006B2}" type="datetimeFigureOut">
              <a:rPr lang="en-US" smtClean="0"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9B26C2-A27A-834D-8E8B-97969222D1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565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50BE1-274B-8B4E-A52B-5C80DD0006B2}" type="datetimeFigureOut">
              <a:rPr lang="en-US" smtClean="0"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9B26C2-A27A-834D-8E8B-97969222D1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782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50BE1-274B-8B4E-A52B-5C80DD0006B2}" type="datetimeFigureOut">
              <a:rPr lang="en-US" smtClean="0"/>
              <a:t>5/13/2019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9B26C2-A27A-834D-8E8B-97969222D1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498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50BE1-274B-8B4E-A52B-5C80DD0006B2}" type="datetimeFigureOut">
              <a:rPr lang="en-US" smtClean="0"/>
              <a:t>5/13/2019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9B26C2-A27A-834D-8E8B-97969222D1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106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50BE1-274B-8B4E-A52B-5C80DD0006B2}" type="datetimeFigureOut">
              <a:rPr lang="en-US" smtClean="0"/>
              <a:t>5/13/2019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9B26C2-A27A-834D-8E8B-97969222D1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819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 userDrawn="1"/>
        </p:nvSpPr>
        <p:spPr>
          <a:xfrm>
            <a:off x="-2" y="2044699"/>
            <a:ext cx="7131051" cy="3881967"/>
          </a:xfrm>
          <a:prstGeom prst="rect">
            <a:avLst/>
          </a:prstGeom>
          <a:solidFill>
            <a:srgbClr val="002D73"/>
          </a:solidFill>
          <a:ln w="3175" cmpd="sng">
            <a:solidFill>
              <a:srgbClr val="002D73"/>
            </a:solidFill>
          </a:ln>
          <a:effectLst/>
        </p:spPr>
        <p:txBody>
          <a:bodyPr vert="horz" lIns="457200" tIns="45720" rIns="91440" bIns="45720" rtlCol="0" anchor="t" anchorCtr="0">
            <a:normAutofit/>
          </a:bodyPr>
          <a:lstStyle>
            <a:lvl1pPr marL="168275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None/>
              <a:defRPr lang="en-US" sz="5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504015"/>
            <a:ext cx="7040880" cy="3337985"/>
          </a:xfrm>
          <a:solidFill>
            <a:srgbClr val="002D73"/>
          </a:solidFill>
          <a:ln w="3175" cmpd="sng">
            <a:solidFill>
              <a:srgbClr val="002D73"/>
            </a:solidFill>
          </a:ln>
          <a:effectLst/>
        </p:spPr>
        <p:txBody>
          <a:bodyPr lIns="457200" anchor="t" anchorCtr="0">
            <a:normAutofit/>
          </a:bodyPr>
          <a:lstStyle>
            <a:lvl1pPr marL="228600" indent="0">
              <a:spcBef>
                <a:spcPts val="1200"/>
              </a:spcBef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5943600"/>
            <a:ext cx="6527798" cy="465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2344"/>
            <a:ext cx="12192000" cy="3948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10678160" y="137660"/>
            <a:ext cx="67564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DF52EC2-2C0B-4C03-9888-0B25156ED88D}" type="slidenum">
              <a:rPr lang="en-US" sz="1500" b="1" kern="1200" smtClean="0">
                <a:solidFill>
                  <a:srgbClr val="002D7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pPr algn="r"/>
              <a:t>‹#›</a:t>
            </a:fld>
            <a:endParaRPr lang="en-US" sz="1500" b="1" kern="1200" dirty="0">
              <a:solidFill>
                <a:srgbClr val="002D73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1990726"/>
            <a:ext cx="7137400" cy="114300"/>
          </a:xfrm>
          <a:prstGeom prst="rect">
            <a:avLst/>
          </a:prstGeom>
          <a:solidFill>
            <a:srgbClr val="006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ate Placeholder 1"/>
          <p:cNvSpPr txBox="1">
            <a:spLocks/>
          </p:cNvSpPr>
          <p:nvPr userDrawn="1"/>
        </p:nvSpPr>
        <p:spPr>
          <a:xfrm>
            <a:off x="200328" y="112065"/>
            <a:ext cx="2296160" cy="36090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40F40-957F-429B-BF36-B42CA41DE130}" type="datetime4">
              <a:rPr lang="en-US" sz="1500" smtClean="0">
                <a:solidFill>
                  <a:srgbClr val="002D73"/>
                </a:solidFill>
              </a:rPr>
              <a:pPr/>
              <a:t>May 13, 2019</a:t>
            </a:fld>
            <a:endParaRPr lang="en-US" sz="1500" dirty="0">
              <a:solidFill>
                <a:srgbClr val="002D7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9425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50BE1-274B-8B4E-A52B-5C80DD0006B2}" type="datetimeFigureOut">
              <a:rPr lang="en-US" smtClean="0"/>
              <a:t>5/13/2019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9B26C2-A27A-834D-8E8B-97969222D1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3943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50BE1-274B-8B4E-A52B-5C80DD0006B2}" type="datetimeFigureOut">
              <a:rPr lang="en-US" smtClean="0"/>
              <a:t>5/13/2019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9B26C2-A27A-834D-8E8B-97969222D1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85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50BE1-274B-8B4E-A52B-5C80DD0006B2}" type="datetimeFigureOut">
              <a:rPr lang="en-US" smtClean="0"/>
              <a:t>5/13/2019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9B26C2-A27A-834D-8E8B-97969222D1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3884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50BE1-274B-8B4E-A52B-5C80DD0006B2}" type="datetimeFigureOut">
              <a:rPr lang="en-US" smtClean="0"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9B26C2-A27A-834D-8E8B-97969222D1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0110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50BE1-274B-8B4E-A52B-5C80DD0006B2}" type="datetimeFigureOut">
              <a:rPr lang="en-US" smtClean="0"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9B26C2-A27A-834D-8E8B-97969222D1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4447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YPA logo_rgb_72dpi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99" y="266405"/>
            <a:ext cx="4882801" cy="1463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038" y="1861281"/>
            <a:ext cx="10234128" cy="1489478"/>
          </a:xfrm>
        </p:spPr>
        <p:txBody>
          <a:bodyPr anchor="b">
            <a:normAutofit/>
          </a:bodyPr>
          <a:lstStyle>
            <a:lvl1pPr algn="l">
              <a:defRPr lang="en-US" sz="5400" b="1" kern="1200" dirty="0">
                <a:solidFill>
                  <a:srgbClr val="002D7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4038" y="3476758"/>
            <a:ext cx="10241391" cy="1439214"/>
          </a:xfrm>
        </p:spPr>
        <p:txBody>
          <a:bodyPr>
            <a:normAutofit/>
          </a:bodyPr>
          <a:lstStyle>
            <a:lvl1pPr marL="0" indent="0" algn="l">
              <a:buNone/>
              <a:defRPr lang="en-US" sz="3600" b="1" kern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097780"/>
            <a:ext cx="12192000" cy="1828800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5022850"/>
            <a:ext cx="12192000" cy="101899"/>
          </a:xfrm>
          <a:prstGeom prst="rect">
            <a:avLst/>
          </a:prstGeom>
          <a:solidFill>
            <a:srgbClr val="006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ate Placeholder 1"/>
          <p:cNvSpPr txBox="1">
            <a:spLocks/>
          </p:cNvSpPr>
          <p:nvPr userDrawn="1"/>
        </p:nvSpPr>
        <p:spPr>
          <a:xfrm>
            <a:off x="656882" y="5343037"/>
            <a:ext cx="2545279" cy="29289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5551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 userDrawn="1"/>
        </p:nvSpPr>
        <p:spPr>
          <a:xfrm>
            <a:off x="-2" y="2044699"/>
            <a:ext cx="7131051" cy="3881967"/>
          </a:xfrm>
          <a:prstGeom prst="rect">
            <a:avLst/>
          </a:prstGeom>
          <a:solidFill>
            <a:srgbClr val="002D73"/>
          </a:solidFill>
          <a:ln w="3175" cmpd="sng">
            <a:solidFill>
              <a:srgbClr val="002D73"/>
            </a:solidFill>
          </a:ln>
          <a:effectLst/>
        </p:spPr>
        <p:txBody>
          <a:bodyPr vert="horz" lIns="457200" tIns="45720" rIns="91440" bIns="45720" rtlCol="0" anchor="t" anchorCtr="0">
            <a:normAutofit/>
          </a:bodyPr>
          <a:lstStyle>
            <a:lvl1pPr marL="168275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None/>
              <a:defRPr lang="en-US" sz="5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504015"/>
            <a:ext cx="7040880" cy="3337985"/>
          </a:xfrm>
          <a:solidFill>
            <a:srgbClr val="002D73"/>
          </a:solidFill>
          <a:ln w="3175" cmpd="sng">
            <a:solidFill>
              <a:srgbClr val="002D73"/>
            </a:solidFill>
          </a:ln>
          <a:effectLst/>
        </p:spPr>
        <p:txBody>
          <a:bodyPr lIns="457200" anchor="t" anchorCtr="0">
            <a:normAutofit/>
          </a:bodyPr>
          <a:lstStyle>
            <a:lvl1pPr marL="228600" indent="0">
              <a:spcBef>
                <a:spcPts val="1200"/>
              </a:spcBef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5943600"/>
            <a:ext cx="6527798" cy="465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2344"/>
            <a:ext cx="12192000" cy="3948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10678160" y="137660"/>
            <a:ext cx="67564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DF52EC2-2C0B-4C03-9888-0B25156ED88D}" type="slidenum">
              <a:rPr lang="en-US" sz="1500" b="1" kern="1200" smtClean="0">
                <a:solidFill>
                  <a:srgbClr val="002D7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pPr algn="r"/>
              <a:t>‹#›</a:t>
            </a:fld>
            <a:endParaRPr lang="en-US" sz="1500" b="1" kern="1200" dirty="0">
              <a:solidFill>
                <a:srgbClr val="002D73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1990726"/>
            <a:ext cx="7137400" cy="114300"/>
          </a:xfrm>
          <a:prstGeom prst="rect">
            <a:avLst/>
          </a:prstGeom>
          <a:solidFill>
            <a:srgbClr val="006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ate Placeholder 1"/>
          <p:cNvSpPr txBox="1">
            <a:spLocks/>
          </p:cNvSpPr>
          <p:nvPr userDrawn="1"/>
        </p:nvSpPr>
        <p:spPr>
          <a:xfrm>
            <a:off x="200328" y="112065"/>
            <a:ext cx="2296160" cy="36090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40F40-957F-429B-BF36-B42CA41DE130}" type="datetime4">
              <a:rPr lang="en-US" sz="1500" smtClean="0">
                <a:solidFill>
                  <a:srgbClr val="002D73"/>
                </a:solidFill>
              </a:rPr>
              <a:pPr/>
              <a:t>May 13, 2019</a:t>
            </a:fld>
            <a:endParaRPr lang="en-US" sz="1500" dirty="0">
              <a:solidFill>
                <a:srgbClr val="002D7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7687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86306"/>
            <a:ext cx="12192000" cy="394856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-19051"/>
            <a:ext cx="12192000" cy="107271"/>
          </a:xfrm>
          <a:prstGeom prst="rect">
            <a:avLst/>
          </a:prstGeom>
          <a:solidFill>
            <a:srgbClr val="006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Date Placeholder 1"/>
          <p:cNvSpPr txBox="1">
            <a:spLocks/>
          </p:cNvSpPr>
          <p:nvPr userDrawn="1"/>
        </p:nvSpPr>
        <p:spPr>
          <a:xfrm>
            <a:off x="200328" y="112065"/>
            <a:ext cx="2296160" cy="36090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40F40-957F-429B-BF36-B42CA41DE130}" type="datetime4">
              <a:rPr lang="en-US" sz="1500" smtClean="0"/>
              <a:pPr/>
              <a:t>May 13, 2019</a:t>
            </a:fld>
            <a:endParaRPr lang="en-US" sz="15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220" y="2113101"/>
            <a:ext cx="11872776" cy="1609461"/>
          </a:xfrm>
        </p:spPr>
        <p:txBody>
          <a:bodyPr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10678160" y="137660"/>
            <a:ext cx="67564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DF52EC2-2C0B-4C03-9888-0B25156ED88D}" type="slidenum">
              <a:rPr lang="en-US" sz="1500" smtClean="0"/>
              <a:pPr algn="r"/>
              <a:t>‹#›</a:t>
            </a:fld>
            <a:endParaRPr lang="en-US" sz="150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64220" y="3941536"/>
            <a:ext cx="11867665" cy="1806537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lang="en-US" sz="3100" b="0" kern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8834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86306"/>
            <a:ext cx="12192000" cy="394856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-19051"/>
            <a:ext cx="12192000" cy="107271"/>
          </a:xfrm>
          <a:prstGeom prst="rect">
            <a:avLst/>
          </a:prstGeom>
          <a:solidFill>
            <a:srgbClr val="006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Date Placeholder 1"/>
          <p:cNvSpPr txBox="1">
            <a:spLocks/>
          </p:cNvSpPr>
          <p:nvPr userDrawn="1"/>
        </p:nvSpPr>
        <p:spPr>
          <a:xfrm>
            <a:off x="200328" y="112065"/>
            <a:ext cx="2296160" cy="36090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40F40-957F-429B-BF36-B42CA41DE130}" type="datetime4">
              <a:rPr lang="en-US" sz="1500" smtClean="0"/>
              <a:pPr/>
              <a:t>May 13, 2019</a:t>
            </a:fld>
            <a:endParaRPr lang="en-US" sz="15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374" y="4456128"/>
            <a:ext cx="10805706" cy="1510920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10678160" y="137660"/>
            <a:ext cx="67564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DF52EC2-2C0B-4C03-9888-0B25156ED88D}" type="slidenum">
              <a:rPr lang="en-US" sz="1500" smtClean="0"/>
              <a:pPr algn="r"/>
              <a:t>‹#›</a:t>
            </a:fld>
            <a:endParaRPr lang="en-US" sz="150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985322" y="2748133"/>
            <a:ext cx="10772862" cy="1581704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lang="en-US" sz="2800" b="0" kern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1256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52" y="602179"/>
            <a:ext cx="11353108" cy="875897"/>
          </a:xfrm>
        </p:spPr>
        <p:txBody>
          <a:bodyPr>
            <a:normAutofit/>
          </a:bodyPr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066" y="1752601"/>
            <a:ext cx="11008742" cy="4191000"/>
          </a:xfrm>
        </p:spPr>
        <p:txBody>
          <a:bodyPr/>
          <a:lstStyle>
            <a:lvl1pPr>
              <a:defRPr>
                <a:solidFill>
                  <a:srgbClr val="646569"/>
                </a:solidFill>
              </a:defRPr>
            </a:lvl1pPr>
            <a:lvl2pPr>
              <a:defRPr>
                <a:solidFill>
                  <a:srgbClr val="646569"/>
                </a:solidFill>
              </a:defRPr>
            </a:lvl2pPr>
            <a:lvl3pPr>
              <a:defRPr>
                <a:solidFill>
                  <a:srgbClr val="646569"/>
                </a:solidFill>
              </a:defRPr>
            </a:lvl3pPr>
            <a:lvl4pPr>
              <a:defRPr sz="2400">
                <a:solidFill>
                  <a:srgbClr val="646569"/>
                </a:solidFill>
              </a:defRPr>
            </a:lvl4pPr>
            <a:lvl5pPr>
              <a:defRPr>
                <a:solidFill>
                  <a:srgbClr val="646569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86306"/>
            <a:ext cx="12192000" cy="394856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-19051"/>
            <a:ext cx="12192000" cy="107271"/>
          </a:xfrm>
          <a:prstGeom prst="rect">
            <a:avLst/>
          </a:prstGeom>
          <a:solidFill>
            <a:srgbClr val="006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10678160" y="137660"/>
            <a:ext cx="67564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DF52EC2-2C0B-4C03-9888-0B25156ED88D}" type="slidenum">
              <a:rPr lang="en-US" sz="1500" smtClean="0"/>
              <a:pPr algn="r"/>
              <a:t>‹#›</a:t>
            </a:fld>
            <a:endParaRPr lang="en-US" sz="15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0848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86306"/>
            <a:ext cx="12192000" cy="394856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-19051"/>
            <a:ext cx="12192000" cy="107271"/>
          </a:xfrm>
          <a:prstGeom prst="rect">
            <a:avLst/>
          </a:prstGeom>
          <a:solidFill>
            <a:srgbClr val="006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Date Placeholder 1"/>
          <p:cNvSpPr txBox="1">
            <a:spLocks/>
          </p:cNvSpPr>
          <p:nvPr userDrawn="1"/>
        </p:nvSpPr>
        <p:spPr>
          <a:xfrm>
            <a:off x="200328" y="112065"/>
            <a:ext cx="2296160" cy="36090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40F40-957F-429B-BF36-B42CA41DE130}" type="datetime4">
              <a:rPr lang="en-US" sz="1500" smtClean="0"/>
              <a:pPr/>
              <a:t>May 13, 2019</a:t>
            </a:fld>
            <a:endParaRPr lang="en-US" sz="15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220" y="2113101"/>
            <a:ext cx="11872776" cy="1609461"/>
          </a:xfrm>
        </p:spPr>
        <p:txBody>
          <a:bodyPr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10678160" y="137660"/>
            <a:ext cx="67564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DF52EC2-2C0B-4C03-9888-0B25156ED88D}" type="slidenum">
              <a:rPr lang="en-US" sz="1500" smtClean="0"/>
              <a:pPr algn="r"/>
              <a:t>‹#›</a:t>
            </a:fld>
            <a:endParaRPr lang="en-US" sz="150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64220" y="3941536"/>
            <a:ext cx="11867665" cy="1806537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lang="en-US" sz="3100" b="0" kern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86996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86306"/>
            <a:ext cx="12192000" cy="394856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-19051"/>
            <a:ext cx="12192000" cy="107271"/>
          </a:xfrm>
          <a:prstGeom prst="rect">
            <a:avLst/>
          </a:prstGeom>
          <a:solidFill>
            <a:srgbClr val="006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016" y="613128"/>
            <a:ext cx="11201400" cy="8649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825625"/>
            <a:ext cx="54864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7400" y="1825625"/>
            <a:ext cx="54864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3"/>
          <p:cNvSpPr txBox="1">
            <a:spLocks/>
          </p:cNvSpPr>
          <p:nvPr userDrawn="1"/>
        </p:nvSpPr>
        <p:spPr>
          <a:xfrm>
            <a:off x="10678160" y="137660"/>
            <a:ext cx="67564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DF52EC2-2C0B-4C03-9888-0B25156ED88D}" type="slidenum">
              <a:rPr lang="en-US" sz="1500" smtClean="0"/>
              <a:pPr algn="r"/>
              <a:t>‹#›</a:t>
            </a:fld>
            <a:endParaRPr lang="en-US" sz="15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2719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86306"/>
            <a:ext cx="12192000" cy="394856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-19051"/>
            <a:ext cx="12192000" cy="107271"/>
          </a:xfrm>
          <a:prstGeom prst="rect">
            <a:avLst/>
          </a:prstGeom>
          <a:solidFill>
            <a:srgbClr val="006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13128"/>
            <a:ext cx="10515600" cy="82115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3"/>
          <p:cNvSpPr txBox="1">
            <a:spLocks/>
          </p:cNvSpPr>
          <p:nvPr userDrawn="1"/>
        </p:nvSpPr>
        <p:spPr>
          <a:xfrm>
            <a:off x="10678160" y="137660"/>
            <a:ext cx="67564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DF52EC2-2C0B-4C03-9888-0B25156ED88D}" type="slidenum">
              <a:rPr lang="en-US" sz="1500" smtClean="0"/>
              <a:pPr algn="r"/>
              <a:t>‹#›</a:t>
            </a:fld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6243493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86306"/>
            <a:ext cx="12192000" cy="394856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-19051"/>
            <a:ext cx="12192000" cy="107271"/>
          </a:xfrm>
          <a:prstGeom prst="rect">
            <a:avLst/>
          </a:prstGeom>
          <a:solidFill>
            <a:srgbClr val="006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Date Placeholder 1"/>
          <p:cNvSpPr txBox="1">
            <a:spLocks/>
          </p:cNvSpPr>
          <p:nvPr userDrawn="1"/>
        </p:nvSpPr>
        <p:spPr>
          <a:xfrm>
            <a:off x="200328" y="112065"/>
            <a:ext cx="2296160" cy="36090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40F40-957F-429B-BF36-B42CA41DE130}" type="datetime4">
              <a:rPr lang="en-US" sz="1500" smtClean="0"/>
              <a:pPr/>
              <a:t>May 13, 2019</a:t>
            </a:fld>
            <a:endParaRPr lang="en-US" sz="15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016" y="613127"/>
            <a:ext cx="11201400" cy="8211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10678160" y="137660"/>
            <a:ext cx="67564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DF52EC2-2C0B-4C03-9888-0B25156ED88D}" type="slidenum">
              <a:rPr lang="en-US" sz="1500" smtClean="0"/>
              <a:pPr algn="r"/>
              <a:t>‹#›</a:t>
            </a:fld>
            <a:endParaRPr lang="en-US" sz="15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4295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86306"/>
            <a:ext cx="12192000" cy="394856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-19051"/>
            <a:ext cx="12192000" cy="107271"/>
          </a:xfrm>
          <a:prstGeom prst="rect">
            <a:avLst/>
          </a:prstGeom>
          <a:solidFill>
            <a:srgbClr val="006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ate Placeholder 1"/>
          <p:cNvSpPr txBox="1">
            <a:spLocks/>
          </p:cNvSpPr>
          <p:nvPr userDrawn="1"/>
        </p:nvSpPr>
        <p:spPr>
          <a:xfrm>
            <a:off x="200328" y="112065"/>
            <a:ext cx="2296160" cy="36090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40F40-957F-429B-BF36-B42CA41DE130}" type="datetime4">
              <a:rPr lang="en-US" sz="1500" smtClean="0"/>
              <a:pPr/>
              <a:t>May 13, 2019</a:t>
            </a:fld>
            <a:endParaRPr lang="en-US" sz="15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10678160" y="137660"/>
            <a:ext cx="67564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DF52EC2-2C0B-4C03-9888-0B25156ED88D}" type="slidenum">
              <a:rPr lang="en-US" sz="1500" smtClean="0"/>
              <a:pPr algn="r"/>
              <a:t>‹#›</a:t>
            </a:fld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40939576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86306"/>
            <a:ext cx="12192000" cy="394856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-19051"/>
            <a:ext cx="12192000" cy="107271"/>
          </a:xfrm>
          <a:prstGeom prst="rect">
            <a:avLst/>
          </a:prstGeom>
          <a:solidFill>
            <a:srgbClr val="006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ate Placeholder 1"/>
          <p:cNvSpPr txBox="1">
            <a:spLocks/>
          </p:cNvSpPr>
          <p:nvPr userDrawn="1"/>
        </p:nvSpPr>
        <p:spPr>
          <a:xfrm>
            <a:off x="200328" y="112065"/>
            <a:ext cx="2296160" cy="36090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40F40-957F-429B-BF36-B42CA41DE130}" type="datetime4">
              <a:rPr lang="en-US" sz="1500" smtClean="0"/>
              <a:pPr/>
              <a:t>May 13, 2019</a:t>
            </a:fld>
            <a:endParaRPr lang="en-US" sz="15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21724"/>
            <a:ext cx="3932237" cy="14356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621725"/>
            <a:ext cx="6172200" cy="52393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3"/>
          <p:cNvSpPr txBox="1">
            <a:spLocks/>
          </p:cNvSpPr>
          <p:nvPr userDrawn="1"/>
        </p:nvSpPr>
        <p:spPr>
          <a:xfrm>
            <a:off x="10678160" y="137660"/>
            <a:ext cx="67564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DF52EC2-2C0B-4C03-9888-0B25156ED88D}" type="slidenum">
              <a:rPr lang="en-US" sz="1500" smtClean="0"/>
              <a:pPr algn="r"/>
              <a:t>‹#›</a:t>
            </a:fld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4277738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86306"/>
            <a:ext cx="12192000" cy="394856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-19051"/>
            <a:ext cx="12192000" cy="107271"/>
          </a:xfrm>
          <a:prstGeom prst="rect">
            <a:avLst/>
          </a:prstGeom>
          <a:solidFill>
            <a:srgbClr val="006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ate Placeholder 1"/>
          <p:cNvSpPr txBox="1">
            <a:spLocks/>
          </p:cNvSpPr>
          <p:nvPr userDrawn="1"/>
        </p:nvSpPr>
        <p:spPr>
          <a:xfrm>
            <a:off x="200328" y="112065"/>
            <a:ext cx="2296160" cy="36090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40F40-957F-429B-BF36-B42CA41DE130}" type="datetime4">
              <a:rPr lang="en-US" sz="1500" smtClean="0"/>
              <a:pPr/>
              <a:t>May 13, 2019</a:t>
            </a:fld>
            <a:endParaRPr lang="en-US" sz="15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21724"/>
            <a:ext cx="3932237" cy="14356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621725"/>
            <a:ext cx="6172200" cy="523932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3"/>
          <p:cNvSpPr txBox="1">
            <a:spLocks/>
          </p:cNvSpPr>
          <p:nvPr userDrawn="1"/>
        </p:nvSpPr>
        <p:spPr>
          <a:xfrm>
            <a:off x="10678160" y="137660"/>
            <a:ext cx="67564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DF52EC2-2C0B-4C03-9888-0B25156ED88D}" type="slidenum">
              <a:rPr lang="en-US" sz="1500" smtClean="0"/>
              <a:pPr algn="r"/>
              <a:t>‹#›</a:t>
            </a:fld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8376240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86306"/>
            <a:ext cx="12192000" cy="394856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-19051"/>
            <a:ext cx="12192000" cy="107271"/>
          </a:xfrm>
          <a:prstGeom prst="rect">
            <a:avLst/>
          </a:prstGeom>
          <a:solidFill>
            <a:srgbClr val="006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Date Placeholder 1"/>
          <p:cNvSpPr txBox="1">
            <a:spLocks/>
          </p:cNvSpPr>
          <p:nvPr userDrawn="1"/>
        </p:nvSpPr>
        <p:spPr>
          <a:xfrm>
            <a:off x="200328" y="112065"/>
            <a:ext cx="2296160" cy="36090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40F40-957F-429B-BF36-B42CA41DE130}" type="datetime4">
              <a:rPr lang="en-US" sz="1500" smtClean="0"/>
              <a:pPr/>
              <a:t>May 13, 2019</a:t>
            </a:fld>
            <a:endParaRPr lang="en-US" sz="15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016" y="635025"/>
            <a:ext cx="11201400" cy="8211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10678160" y="137660"/>
            <a:ext cx="67564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DF52EC2-2C0B-4C03-9888-0B25156ED88D}" type="slidenum">
              <a:rPr lang="en-US" sz="1500" smtClean="0"/>
              <a:pPr algn="r"/>
              <a:t>‹#›</a:t>
            </a:fld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9769083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86306"/>
            <a:ext cx="12192000" cy="394856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-19051"/>
            <a:ext cx="12192000" cy="107271"/>
          </a:xfrm>
          <a:prstGeom prst="rect">
            <a:avLst/>
          </a:prstGeom>
          <a:solidFill>
            <a:srgbClr val="006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Date Placeholder 1"/>
          <p:cNvSpPr txBox="1">
            <a:spLocks/>
          </p:cNvSpPr>
          <p:nvPr userDrawn="1"/>
        </p:nvSpPr>
        <p:spPr>
          <a:xfrm>
            <a:off x="200328" y="112065"/>
            <a:ext cx="2296160" cy="36090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40F40-957F-429B-BF36-B42CA41DE130}" type="datetime4">
              <a:rPr lang="en-US" sz="1500" smtClean="0"/>
              <a:pPr/>
              <a:t>May 13, 2019</a:t>
            </a:fld>
            <a:endParaRPr lang="en-US" sz="1500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80719"/>
            <a:ext cx="2628900" cy="549624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80719"/>
            <a:ext cx="7734300" cy="549624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10678160" y="137660"/>
            <a:ext cx="67564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DF52EC2-2C0B-4C03-9888-0B25156ED88D}" type="slidenum">
              <a:rPr lang="en-US" sz="1500" smtClean="0"/>
              <a:pPr algn="r"/>
              <a:t>‹#›</a:t>
            </a:fld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4126679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86306"/>
            <a:ext cx="12192000" cy="394856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-19051"/>
            <a:ext cx="12192000" cy="107271"/>
          </a:xfrm>
          <a:prstGeom prst="rect">
            <a:avLst/>
          </a:prstGeom>
          <a:solidFill>
            <a:srgbClr val="006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Date Placeholder 1"/>
          <p:cNvSpPr txBox="1">
            <a:spLocks/>
          </p:cNvSpPr>
          <p:nvPr userDrawn="1"/>
        </p:nvSpPr>
        <p:spPr>
          <a:xfrm>
            <a:off x="200328" y="112065"/>
            <a:ext cx="2296160" cy="36090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40F40-957F-429B-BF36-B42CA41DE130}" type="datetime4">
              <a:rPr lang="en-US" sz="1500" smtClean="0"/>
              <a:pPr/>
              <a:t>May 13, 2019</a:t>
            </a:fld>
            <a:endParaRPr lang="en-US" sz="15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374" y="4456128"/>
            <a:ext cx="10805706" cy="1510920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10678160" y="137660"/>
            <a:ext cx="67564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DF52EC2-2C0B-4C03-9888-0B25156ED88D}" type="slidenum">
              <a:rPr lang="en-US" sz="1500" smtClean="0"/>
              <a:pPr algn="r"/>
              <a:t>‹#›</a:t>
            </a:fld>
            <a:endParaRPr lang="en-US" sz="150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985322" y="2748133"/>
            <a:ext cx="10772862" cy="1581704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lang="en-US" sz="2800" b="0" kern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7341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52" y="602179"/>
            <a:ext cx="11353108" cy="875897"/>
          </a:xfrm>
        </p:spPr>
        <p:txBody>
          <a:bodyPr>
            <a:normAutofit/>
          </a:bodyPr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066" y="1752601"/>
            <a:ext cx="11008742" cy="4191000"/>
          </a:xfrm>
        </p:spPr>
        <p:txBody>
          <a:bodyPr/>
          <a:lstStyle>
            <a:lvl1pPr>
              <a:defRPr>
                <a:solidFill>
                  <a:srgbClr val="646569"/>
                </a:solidFill>
              </a:defRPr>
            </a:lvl1pPr>
            <a:lvl2pPr>
              <a:defRPr>
                <a:solidFill>
                  <a:srgbClr val="646569"/>
                </a:solidFill>
              </a:defRPr>
            </a:lvl2pPr>
            <a:lvl3pPr>
              <a:defRPr>
                <a:solidFill>
                  <a:srgbClr val="646569"/>
                </a:solidFill>
              </a:defRPr>
            </a:lvl3pPr>
            <a:lvl4pPr>
              <a:defRPr sz="2400">
                <a:solidFill>
                  <a:srgbClr val="646569"/>
                </a:solidFill>
              </a:defRPr>
            </a:lvl4pPr>
            <a:lvl5pPr>
              <a:defRPr>
                <a:solidFill>
                  <a:srgbClr val="646569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86306"/>
            <a:ext cx="12192000" cy="394856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-19051"/>
            <a:ext cx="12192000" cy="107271"/>
          </a:xfrm>
          <a:prstGeom prst="rect">
            <a:avLst/>
          </a:prstGeom>
          <a:solidFill>
            <a:srgbClr val="006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10678160" y="137660"/>
            <a:ext cx="67564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DF52EC2-2C0B-4C03-9888-0B25156ED88D}" type="slidenum">
              <a:rPr lang="en-US" sz="1500" smtClean="0"/>
              <a:pPr algn="r"/>
              <a:t>‹#›</a:t>
            </a:fld>
            <a:endParaRPr lang="en-US" sz="15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4750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86306"/>
            <a:ext cx="12192000" cy="394856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-19051"/>
            <a:ext cx="12192000" cy="107271"/>
          </a:xfrm>
          <a:prstGeom prst="rect">
            <a:avLst/>
          </a:prstGeom>
          <a:solidFill>
            <a:srgbClr val="006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016" y="613128"/>
            <a:ext cx="11201400" cy="8649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825625"/>
            <a:ext cx="54864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7400" y="1825625"/>
            <a:ext cx="54864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3"/>
          <p:cNvSpPr txBox="1">
            <a:spLocks/>
          </p:cNvSpPr>
          <p:nvPr userDrawn="1"/>
        </p:nvSpPr>
        <p:spPr>
          <a:xfrm>
            <a:off x="10678160" y="137660"/>
            <a:ext cx="67564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DF52EC2-2C0B-4C03-9888-0B25156ED88D}" type="slidenum">
              <a:rPr lang="en-US" sz="1500" smtClean="0"/>
              <a:pPr algn="r"/>
              <a:t>‹#›</a:t>
            </a:fld>
            <a:endParaRPr lang="en-US" sz="15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6637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86306"/>
            <a:ext cx="12192000" cy="394856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-19051"/>
            <a:ext cx="12192000" cy="107271"/>
          </a:xfrm>
          <a:prstGeom prst="rect">
            <a:avLst/>
          </a:prstGeom>
          <a:solidFill>
            <a:srgbClr val="006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13128"/>
            <a:ext cx="10515600" cy="8211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3"/>
          <p:cNvSpPr txBox="1">
            <a:spLocks/>
          </p:cNvSpPr>
          <p:nvPr userDrawn="1"/>
        </p:nvSpPr>
        <p:spPr>
          <a:xfrm>
            <a:off x="10678160" y="137660"/>
            <a:ext cx="67564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DF52EC2-2C0B-4C03-9888-0B25156ED88D}" type="slidenum">
              <a:rPr lang="en-US" sz="1500" smtClean="0"/>
              <a:pPr algn="r"/>
              <a:t>‹#›</a:t>
            </a:fld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097479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86306"/>
            <a:ext cx="12192000" cy="394856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-19051"/>
            <a:ext cx="12192000" cy="107271"/>
          </a:xfrm>
          <a:prstGeom prst="rect">
            <a:avLst/>
          </a:prstGeom>
          <a:solidFill>
            <a:srgbClr val="006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Date Placeholder 1"/>
          <p:cNvSpPr txBox="1">
            <a:spLocks/>
          </p:cNvSpPr>
          <p:nvPr userDrawn="1"/>
        </p:nvSpPr>
        <p:spPr>
          <a:xfrm>
            <a:off x="200328" y="112065"/>
            <a:ext cx="2296160" cy="36090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40F40-957F-429B-BF36-B42CA41DE130}" type="datetime4">
              <a:rPr lang="en-US" sz="1500" smtClean="0"/>
              <a:pPr/>
              <a:t>May 13, 2019</a:t>
            </a:fld>
            <a:endParaRPr lang="en-US" sz="15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016" y="613127"/>
            <a:ext cx="11201400" cy="8211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10678160" y="137660"/>
            <a:ext cx="67564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DF52EC2-2C0B-4C03-9888-0B25156ED88D}" type="slidenum">
              <a:rPr lang="en-US" sz="1500" smtClean="0"/>
              <a:pPr algn="r"/>
              <a:t>‹#›</a:t>
            </a:fld>
            <a:endParaRPr lang="en-US" sz="15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6523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86306"/>
            <a:ext cx="12192000" cy="394856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-19051"/>
            <a:ext cx="12192000" cy="107271"/>
          </a:xfrm>
          <a:prstGeom prst="rect">
            <a:avLst/>
          </a:prstGeom>
          <a:solidFill>
            <a:srgbClr val="006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ate Placeholder 1"/>
          <p:cNvSpPr txBox="1">
            <a:spLocks/>
          </p:cNvSpPr>
          <p:nvPr userDrawn="1"/>
        </p:nvSpPr>
        <p:spPr>
          <a:xfrm>
            <a:off x="200328" y="112065"/>
            <a:ext cx="2296160" cy="36090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40F40-957F-429B-BF36-B42CA41DE130}" type="datetime4">
              <a:rPr lang="en-US" sz="1500" smtClean="0"/>
              <a:pPr/>
              <a:t>May 13, 2019</a:t>
            </a:fld>
            <a:endParaRPr lang="en-US" sz="1500" dirty="0"/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10678160" y="137660"/>
            <a:ext cx="67564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DF52EC2-2C0B-4C03-9888-0B25156ED88D}" type="slidenum">
              <a:rPr lang="en-US" sz="1500" smtClean="0"/>
              <a:pPr algn="r"/>
              <a:t>‹#›</a:t>
            </a:fld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733022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ags" Target="../tags/tag10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6016" y="525673"/>
            <a:ext cx="11201400" cy="1099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066" y="1752601"/>
            <a:ext cx="1078366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95500" y="6394555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0699" y="6155382"/>
            <a:ext cx="1981255" cy="478345"/>
          </a:xfrm>
          <a:prstGeom prst="rect">
            <a:avLst/>
          </a:prstGeom>
        </p:spPr>
      </p:pic>
    </p:spTree>
    <p:custDataLst>
      <p:tags r:id="rId15"/>
    </p:custDataLst>
    <p:extLst>
      <p:ext uri="{BB962C8B-B14F-4D97-AF65-F5344CB8AC3E}">
        <p14:creationId xmlns:p14="http://schemas.microsoft.com/office/powerpoint/2010/main" val="4187564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1" r:id="rId4"/>
    <p:sldLayoutId id="2147483650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200" b="1" kern="1200" dirty="0">
          <a:solidFill>
            <a:srgbClr val="002D7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87338" indent="-287338" algn="l" defTabSz="91440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200" kern="1200">
          <a:solidFill>
            <a:srgbClr val="6465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4538" indent="-287338" algn="l" defTabSz="91440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200" kern="1200">
          <a:solidFill>
            <a:srgbClr val="6465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01738" indent="-287338" algn="l" defTabSz="914400" rtl="0" eaLnBrk="1" latinLnBrk="0" hangingPunct="1">
        <a:lnSpc>
          <a:spcPct val="90000"/>
        </a:lnSpc>
        <a:spcBef>
          <a:spcPts val="700"/>
        </a:spcBef>
        <a:buFont typeface="Lucida Grande"/>
        <a:buChar char="–"/>
        <a:defRPr sz="3200" kern="1200">
          <a:solidFill>
            <a:srgbClr val="6465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58938" indent="-287338" algn="l" defTabSz="914400" rtl="0" eaLnBrk="1" latinLnBrk="0" hangingPunct="1">
        <a:lnSpc>
          <a:spcPct val="90000"/>
        </a:lnSpc>
        <a:spcBef>
          <a:spcPts val="700"/>
        </a:spcBef>
        <a:buFont typeface="Lucida Grande"/>
        <a:buChar char="»"/>
        <a:defRPr sz="2400" kern="1200">
          <a:solidFill>
            <a:srgbClr val="6465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465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86306"/>
            <a:ext cx="12192000" cy="394856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-19051"/>
            <a:ext cx="12192000" cy="107271"/>
          </a:xfrm>
          <a:prstGeom prst="rect">
            <a:avLst/>
          </a:prstGeom>
          <a:solidFill>
            <a:srgbClr val="006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10678160" y="137660"/>
            <a:ext cx="67564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DF52EC2-2C0B-4C03-9888-0B25156ED88D}" type="slidenum">
              <a:rPr lang="en-US" sz="1500" smtClean="0"/>
              <a:pPr algn="r"/>
              <a:t>‹#›</a:t>
            </a:fld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525733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6016" y="525673"/>
            <a:ext cx="11201400" cy="1099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066" y="1752601"/>
            <a:ext cx="1078366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95500" y="6394555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101" y="5991277"/>
            <a:ext cx="1981255" cy="478345"/>
          </a:xfrm>
          <a:prstGeom prst="rect">
            <a:avLst/>
          </a:prstGeom>
        </p:spPr>
      </p:pic>
    </p:spTree>
    <p:custDataLst>
      <p:tags r:id="rId15"/>
    </p:custDataLst>
    <p:extLst>
      <p:ext uri="{BB962C8B-B14F-4D97-AF65-F5344CB8AC3E}">
        <p14:creationId xmlns:p14="http://schemas.microsoft.com/office/powerpoint/2010/main" val="196221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200" b="1" kern="1200" dirty="0">
          <a:solidFill>
            <a:srgbClr val="002D7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87338" indent="-287338" algn="l" defTabSz="91440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200" kern="1200">
          <a:solidFill>
            <a:srgbClr val="6465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4538" indent="-287338" algn="l" defTabSz="91440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200" kern="1200">
          <a:solidFill>
            <a:srgbClr val="6465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01738" indent="-287338" algn="l" defTabSz="914400" rtl="0" eaLnBrk="1" latinLnBrk="0" hangingPunct="1">
        <a:lnSpc>
          <a:spcPct val="90000"/>
        </a:lnSpc>
        <a:spcBef>
          <a:spcPts val="700"/>
        </a:spcBef>
        <a:buFont typeface="Lucida Grande"/>
        <a:buChar char="–"/>
        <a:defRPr sz="3200" kern="1200">
          <a:solidFill>
            <a:srgbClr val="6465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58938" indent="-287338" algn="l" defTabSz="914400" rtl="0" eaLnBrk="1" latinLnBrk="0" hangingPunct="1">
        <a:lnSpc>
          <a:spcPct val="90000"/>
        </a:lnSpc>
        <a:spcBef>
          <a:spcPts val="700"/>
        </a:spcBef>
        <a:buFont typeface="Lucida Grande"/>
        <a:buChar char="»"/>
        <a:defRPr sz="2400" kern="1200">
          <a:solidFill>
            <a:srgbClr val="6465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465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comments" Target="../comments/comment1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Jesse.Scott@nypa.gov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6684" y="1753849"/>
            <a:ext cx="10265860" cy="1888761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Town of Tuxedo</a:t>
            </a:r>
            <a:br>
              <a:rPr lang="en-US" sz="3600" dirty="0" smtClean="0"/>
            </a:br>
            <a:r>
              <a:rPr lang="en-US" sz="3600" dirty="0" smtClean="0"/>
              <a:t>LED Street Lighting Proposal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4459" y="3117954"/>
            <a:ext cx="10243793" cy="1648115"/>
          </a:xfrm>
        </p:spPr>
        <p:txBody>
          <a:bodyPr>
            <a:normAutofit/>
          </a:bodyPr>
          <a:lstStyle/>
          <a:p>
            <a:pPr algn="ctr"/>
            <a:r>
              <a:rPr lang="en-US" sz="4200" dirty="0" smtClean="0">
                <a:solidFill>
                  <a:srgbClr val="002D73"/>
                </a:solidFill>
              </a:rPr>
              <a:t>            Town </a:t>
            </a:r>
            <a:r>
              <a:rPr lang="en-US" sz="3900" dirty="0" smtClean="0">
                <a:solidFill>
                  <a:schemeClr val="accent5">
                    <a:lumMod val="50000"/>
                  </a:schemeClr>
                </a:solidFill>
              </a:rPr>
              <a:t>Board of Trustees Meeting</a:t>
            </a:r>
          </a:p>
          <a:p>
            <a:pPr algn="ctr"/>
            <a:r>
              <a:rPr lang="en-US" sz="3900" dirty="0" smtClean="0">
                <a:solidFill>
                  <a:schemeClr val="accent5">
                    <a:lumMod val="50000"/>
                  </a:schemeClr>
                </a:solidFill>
              </a:rPr>
              <a:t>     May </a:t>
            </a:r>
            <a:r>
              <a:rPr lang="en-US" sz="3900" dirty="0" smtClean="0">
                <a:solidFill>
                  <a:schemeClr val="accent5">
                    <a:lumMod val="50000"/>
                  </a:schemeClr>
                </a:solidFill>
              </a:rPr>
              <a:t>13</a:t>
            </a:r>
            <a:r>
              <a:rPr lang="en-US" sz="3900" baseline="30000" dirty="0" smtClean="0">
                <a:solidFill>
                  <a:schemeClr val="accent5">
                    <a:lumMod val="50000"/>
                  </a:schemeClr>
                </a:solidFill>
              </a:rPr>
              <a:t>th</a:t>
            </a:r>
            <a:r>
              <a:rPr lang="en-US" sz="3900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sz="3900" dirty="0" smtClean="0">
                <a:solidFill>
                  <a:schemeClr val="accent5">
                    <a:lumMod val="50000"/>
                  </a:schemeClr>
                </a:solidFill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1393826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5" descr="LOGOWHTE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9200" y="6172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62752" y="602179"/>
            <a:ext cx="11353108" cy="8758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200" b="1" kern="1200">
                <a:solidFill>
                  <a:srgbClr val="002D7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altLang="en-US" dirty="0"/>
              <a:t>Smart City </a:t>
            </a:r>
            <a:r>
              <a:rPr lang="en-US" altLang="en-US" dirty="0" smtClean="0"/>
              <a:t>Solutions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053654" y="1524585"/>
            <a:ext cx="3897442" cy="470735"/>
            <a:chOff x="-5590187" y="-368182"/>
            <a:chExt cx="4271163" cy="478103"/>
          </a:xfrm>
        </p:grpSpPr>
        <p:sp>
          <p:nvSpPr>
            <p:cNvPr id="10" name="Rectangle 9"/>
            <p:cNvSpPr/>
            <p:nvPr/>
          </p:nvSpPr>
          <p:spPr>
            <a:xfrm>
              <a:off x="-5590187" y="-351536"/>
              <a:ext cx="4271163" cy="461457"/>
            </a:xfrm>
            <a:prstGeom prst="rect">
              <a:avLst/>
            </a:prstGeom>
            <a:solidFill>
              <a:srgbClr val="636462"/>
            </a:solidFill>
          </p:spPr>
          <p:txBody>
            <a:bodyPr wrap="square" tIns="0" bIns="0" anchor="ctr" anchorCtr="0">
              <a:spAutoFit/>
            </a:bodyPr>
            <a:lstStyle/>
            <a:p>
              <a:pPr marL="0" lvl="2" indent="0">
                <a:lnSpc>
                  <a:spcPct val="120000"/>
                </a:lnSpc>
                <a:spcBef>
                  <a:spcPts val="40"/>
                </a:spcBef>
                <a:buNone/>
              </a:pPr>
              <a:endParaRPr lang="en-US" altLang="en-US" sz="3600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4978551" y="-368182"/>
              <a:ext cx="271119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2" indent="0">
                <a:lnSpc>
                  <a:spcPct val="120000"/>
                </a:lnSpc>
                <a:spcBef>
                  <a:spcPts val="40"/>
                </a:spcBef>
                <a:buNone/>
              </a:pPr>
              <a:r>
                <a:rPr lang="en-US" altLang="en-US" sz="2000" cap="all" spc="2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ENVIRONMENTAL</a:t>
              </a:r>
            </a:p>
          </p:txBody>
        </p:sp>
      </p:grpSp>
      <p:sp>
        <p:nvSpPr>
          <p:cNvPr id="16" name="Content Placeholder 2"/>
          <p:cNvSpPr txBox="1">
            <a:spLocks/>
          </p:cNvSpPr>
          <p:nvPr/>
        </p:nvSpPr>
        <p:spPr>
          <a:xfrm>
            <a:off x="2333277" y="2250331"/>
            <a:ext cx="7129487" cy="3650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64656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4538" indent="-287338" algn="l" defTabSz="91440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64656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1738" indent="-287338" algn="l" defTabSz="914400" rtl="0" eaLnBrk="1" latinLnBrk="0" hangingPunct="1">
              <a:lnSpc>
                <a:spcPct val="90000"/>
              </a:lnSpc>
              <a:spcBef>
                <a:spcPts val="700"/>
              </a:spcBef>
              <a:buFont typeface="Lucida Grande"/>
              <a:buChar char="–"/>
              <a:defRPr sz="3200" kern="1200">
                <a:solidFill>
                  <a:srgbClr val="64656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8938" indent="-287338" algn="l" defTabSz="914400" rtl="0" eaLnBrk="1" latinLnBrk="0" hangingPunct="1">
              <a:lnSpc>
                <a:spcPct val="90000"/>
              </a:lnSpc>
              <a:spcBef>
                <a:spcPts val="700"/>
              </a:spcBef>
              <a:buFont typeface="Lucida Grande"/>
              <a:buChar char="»"/>
              <a:defRPr sz="2400" kern="1200">
                <a:solidFill>
                  <a:srgbClr val="64656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64656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338" lvl="2">
              <a:buFont typeface="Arial" panose="020B0604020202020204" pitchFamily="34" charset="0"/>
              <a:buChar char="•"/>
            </a:pPr>
            <a:r>
              <a:rPr lang="en-US" sz="2000" dirty="0"/>
              <a:t>Outdoor air quality monitoring</a:t>
            </a:r>
          </a:p>
          <a:p>
            <a:pPr marL="287338" lvl="2">
              <a:buFont typeface="Arial" panose="020B0604020202020204" pitchFamily="34" charset="0"/>
              <a:buChar char="•"/>
            </a:pPr>
            <a:r>
              <a:rPr lang="en-US" sz="2000" dirty="0"/>
              <a:t>Ice / snow detection</a:t>
            </a:r>
          </a:p>
          <a:p>
            <a:pPr marL="287338" lvl="2">
              <a:buFont typeface="Arial" panose="020B0604020202020204" pitchFamily="34" charset="0"/>
              <a:buChar char="•"/>
            </a:pPr>
            <a:r>
              <a:rPr lang="en-US" sz="2000" dirty="0"/>
              <a:t>Weather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894" y="1478076"/>
            <a:ext cx="1499398" cy="1514855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2053654" y="4375383"/>
            <a:ext cx="3897443" cy="432405"/>
            <a:chOff x="681012" y="2245651"/>
            <a:chExt cx="5028763" cy="548640"/>
          </a:xfrm>
        </p:grpSpPr>
        <p:sp>
          <p:nvSpPr>
            <p:cNvPr id="20" name="Rectangle 19"/>
            <p:cNvSpPr/>
            <p:nvPr/>
          </p:nvSpPr>
          <p:spPr>
            <a:xfrm>
              <a:off x="681012" y="2245651"/>
              <a:ext cx="5028763" cy="548640"/>
            </a:xfrm>
            <a:prstGeom prst="rect">
              <a:avLst/>
            </a:prstGeom>
            <a:solidFill>
              <a:srgbClr val="636462"/>
            </a:solidFill>
          </p:spPr>
          <p:txBody>
            <a:bodyPr wrap="square" tIns="0" bIns="0" anchor="ctr" anchorCtr="0">
              <a:spAutoFit/>
            </a:bodyPr>
            <a:lstStyle/>
            <a:p>
              <a:pPr marL="0" lvl="2" indent="0">
                <a:lnSpc>
                  <a:spcPct val="120000"/>
                </a:lnSpc>
                <a:spcBef>
                  <a:spcPts val="40"/>
                </a:spcBef>
                <a:buNone/>
              </a:pPr>
              <a:endParaRPr lang="en-US" altLang="en-US" sz="3600" dirty="0">
                <a:solidFill>
                  <a:schemeClr val="bg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401137" y="2245651"/>
              <a:ext cx="287027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2" indent="0">
                <a:lnSpc>
                  <a:spcPct val="120000"/>
                </a:lnSpc>
                <a:spcBef>
                  <a:spcPts val="40"/>
                </a:spcBef>
                <a:buNone/>
              </a:pPr>
              <a:r>
                <a:rPr lang="en-US" altLang="en-US" sz="2000" cap="all" spc="2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TRANSPORTATION</a:t>
              </a:r>
            </a:p>
          </p:txBody>
        </p:sp>
      </p:grpSp>
      <p:sp>
        <p:nvSpPr>
          <p:cNvPr id="22" name="Content Placeholder 2"/>
          <p:cNvSpPr txBox="1">
            <a:spLocks/>
          </p:cNvSpPr>
          <p:nvPr/>
        </p:nvSpPr>
        <p:spPr>
          <a:xfrm>
            <a:off x="2333277" y="5032664"/>
            <a:ext cx="5875270" cy="3650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64656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4538" indent="-287338" algn="l" defTabSz="91440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64656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1738" indent="-287338" algn="l" defTabSz="914400" rtl="0" eaLnBrk="1" latinLnBrk="0" hangingPunct="1">
              <a:lnSpc>
                <a:spcPct val="90000"/>
              </a:lnSpc>
              <a:spcBef>
                <a:spcPts val="700"/>
              </a:spcBef>
              <a:buFont typeface="Lucida Grande"/>
              <a:buChar char="–"/>
              <a:defRPr sz="3200" kern="1200">
                <a:solidFill>
                  <a:srgbClr val="64656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8938" indent="-287338" algn="l" defTabSz="914400" rtl="0" eaLnBrk="1" latinLnBrk="0" hangingPunct="1">
              <a:lnSpc>
                <a:spcPct val="90000"/>
              </a:lnSpc>
              <a:spcBef>
                <a:spcPts val="700"/>
              </a:spcBef>
              <a:buFont typeface="Lucida Grande"/>
              <a:buChar char="»"/>
              <a:defRPr sz="2400" kern="1200">
                <a:solidFill>
                  <a:srgbClr val="64656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64656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338" lvl="2" indent="-276225">
              <a:buFont typeface="Arial" panose="020B0604020202020204" pitchFamily="34" charset="0"/>
              <a:buChar char="•"/>
            </a:pPr>
            <a:r>
              <a:rPr lang="en-US" sz="2000" dirty="0"/>
              <a:t>Public transportation benefits</a:t>
            </a:r>
          </a:p>
          <a:p>
            <a:pPr marL="287338" lvl="2" indent="-276225">
              <a:buFont typeface="Arial" panose="020B0604020202020204" pitchFamily="34" charset="0"/>
              <a:buChar char="•"/>
            </a:pPr>
            <a:r>
              <a:rPr lang="en-US" sz="2000" dirty="0" smtClean="0"/>
              <a:t>Optimization / monitoring</a:t>
            </a:r>
            <a:endParaRPr lang="en-US" sz="2000" dirty="0"/>
          </a:p>
          <a:p>
            <a:pPr marL="287338" lvl="2" indent="-276225">
              <a:buFont typeface="Arial" panose="020B0604020202020204" pitchFamily="34" charset="0"/>
              <a:buChar char="•"/>
            </a:pPr>
            <a:r>
              <a:rPr lang="en-US" sz="2000" dirty="0"/>
              <a:t>Parking management </a:t>
            </a:r>
          </a:p>
          <a:p>
            <a:pPr marL="287338" lvl="2" indent="-276225">
              <a:buFont typeface="Arial" panose="020B0604020202020204" pitchFamily="34" charset="0"/>
              <a:buChar char="•"/>
            </a:pPr>
            <a:r>
              <a:rPr lang="en-US" sz="2000" dirty="0"/>
              <a:t>Connected vehicles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039" y="4339749"/>
            <a:ext cx="1499398" cy="1499398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8208547" y="2804323"/>
            <a:ext cx="3800195" cy="508517"/>
            <a:chOff x="-2498797" y="-346340"/>
            <a:chExt cx="5028763" cy="548640"/>
          </a:xfrm>
        </p:grpSpPr>
        <p:sp>
          <p:nvSpPr>
            <p:cNvPr id="25" name="Rectangle 24"/>
            <p:cNvSpPr/>
            <p:nvPr/>
          </p:nvSpPr>
          <p:spPr>
            <a:xfrm>
              <a:off x="-2498797" y="-346340"/>
              <a:ext cx="5028763" cy="548640"/>
            </a:xfrm>
            <a:prstGeom prst="rect">
              <a:avLst/>
            </a:prstGeom>
            <a:solidFill>
              <a:srgbClr val="636462"/>
            </a:solidFill>
          </p:spPr>
          <p:txBody>
            <a:bodyPr wrap="square" tIns="0" bIns="0" anchor="ctr" anchorCtr="0">
              <a:spAutoFit/>
            </a:bodyPr>
            <a:lstStyle/>
            <a:p>
              <a:pPr marL="0" lvl="2" indent="0">
                <a:lnSpc>
                  <a:spcPct val="120000"/>
                </a:lnSpc>
                <a:spcBef>
                  <a:spcPts val="40"/>
                </a:spcBef>
                <a:buNone/>
              </a:pPr>
              <a:endParaRPr lang="en-US" altLang="en-US" sz="3600" dirty="0">
                <a:solidFill>
                  <a:schemeClr val="bg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-1664260" y="-311256"/>
              <a:ext cx="25170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2" indent="0">
                <a:lnSpc>
                  <a:spcPct val="120000"/>
                </a:lnSpc>
                <a:spcBef>
                  <a:spcPts val="40"/>
                </a:spcBef>
                <a:buNone/>
              </a:pPr>
              <a:r>
                <a:rPr lang="en-US" altLang="en-US" sz="2000" cap="all" spc="2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PUBLIC SAFETY</a:t>
              </a: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6081" y="2705551"/>
            <a:ext cx="1498600" cy="1498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567860" y="3567851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7338" lvl="2" indent="-27622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 / camera technology</a:t>
            </a:r>
          </a:p>
          <a:p>
            <a:pPr marL="287338" lvl="2" indent="-27622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Noise / motion monitoring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570" y="6016303"/>
            <a:ext cx="1894770" cy="45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99865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79369"/>
            <a:ext cx="12192000" cy="875897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altLang="en-US" sz="36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smtClean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NYPA Proposal Overview—217 </a:t>
            </a:r>
            <a:r>
              <a:rPr lang="en-US" altLang="en-US" sz="36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en-US" sz="3600" b="1" dirty="0" smtClean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otal Fixtures</a:t>
            </a:r>
            <a:br>
              <a:rPr lang="en-US" altLang="en-US" sz="3600" b="1" dirty="0" smtClean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3600" b="1" dirty="0">
              <a:solidFill>
                <a:srgbClr val="002D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498" y="1993692"/>
            <a:ext cx="11122312" cy="383954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 smtClean="0"/>
              <a:t>Turnkey </a:t>
            </a:r>
            <a:r>
              <a:rPr lang="en-US" sz="2800" dirty="0"/>
              <a:t>c</a:t>
            </a:r>
            <a:r>
              <a:rPr lang="en-US" sz="2800" dirty="0" smtClean="0"/>
              <a:t>ost estimate </a:t>
            </a:r>
            <a:r>
              <a:rPr lang="en-US" sz="2800" dirty="0" smtClean="0"/>
              <a:t>including </a:t>
            </a:r>
            <a:r>
              <a:rPr lang="en-US" sz="2800" dirty="0" smtClean="0"/>
              <a:t>contingency: </a:t>
            </a:r>
            <a:r>
              <a:rPr lang="en-US" sz="2800" dirty="0" smtClean="0"/>
              <a:t>$111,682</a:t>
            </a:r>
          </a:p>
          <a:p>
            <a:pPr>
              <a:lnSpc>
                <a:spcPct val="100000"/>
              </a:lnSpc>
            </a:pPr>
            <a:r>
              <a:rPr lang="en-US" sz="2800" dirty="0" smtClean="0"/>
              <a:t>Estimated annual energy cost savings: $7,432</a:t>
            </a:r>
          </a:p>
          <a:p>
            <a:pPr>
              <a:lnSpc>
                <a:spcPct val="100000"/>
              </a:lnSpc>
            </a:pPr>
            <a:r>
              <a:rPr lang="en-US" sz="2800" dirty="0" smtClean="0"/>
              <a:t>Estimated Street lighting maintenance cost savings: $12,810</a:t>
            </a:r>
          </a:p>
          <a:p>
            <a:pPr>
              <a:lnSpc>
                <a:spcPct val="100000"/>
              </a:lnSpc>
            </a:pPr>
            <a:r>
              <a:rPr lang="en-US" sz="2800" dirty="0" smtClean="0"/>
              <a:t>Project simple payback term: 8.13 Years (includes purchase of existing fixture inventory from O&amp;R)</a:t>
            </a:r>
          </a:p>
          <a:p>
            <a:pPr>
              <a:lnSpc>
                <a:spcPct val="100000"/>
              </a:lnSpc>
            </a:pPr>
            <a:r>
              <a:rPr lang="en-US" sz="2800" dirty="0" smtClean="0"/>
              <a:t>NYPA financing for 10 years = $715 annual positive project cash flow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46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NY 2.0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Initiative to accelerate the </a:t>
            </a:r>
            <a:r>
              <a:rPr lang="en-US" dirty="0">
                <a:solidFill>
                  <a:schemeClr val="tx1"/>
                </a:solidFill>
              </a:rPr>
              <a:t>growth of the </a:t>
            </a:r>
            <a:r>
              <a:rPr lang="en-US" dirty="0" smtClean="0">
                <a:solidFill>
                  <a:schemeClr val="tx1"/>
                </a:solidFill>
              </a:rPr>
              <a:t>EV </a:t>
            </a:r>
            <a:r>
              <a:rPr lang="en-US" dirty="0">
                <a:solidFill>
                  <a:schemeClr val="tx1"/>
                </a:solidFill>
              </a:rPr>
              <a:t>market in New </a:t>
            </a:r>
            <a:r>
              <a:rPr lang="en-US" dirty="0" smtClean="0">
                <a:solidFill>
                  <a:schemeClr val="tx1"/>
                </a:solidFill>
              </a:rPr>
              <a:t>York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Collaboration between NYPA, NYSERDA, and NYS DEC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Goal of reaching 10,000 charging stations by 2021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Charge NY 1.0 was launched in 2013 with goal of 3,000 charging stations across NY by 2018.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Goal was met with 3000+ charging stations installed by EOY 2018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83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NYPA?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385" y="1690688"/>
            <a:ext cx="11201400" cy="435133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>
                <a:solidFill>
                  <a:schemeClr val="tx1"/>
                </a:solidFill>
              </a:rPr>
              <a:t>Experience</a:t>
            </a:r>
            <a:endParaRPr lang="en-US" sz="2400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Over 20 years in electric transportation</a:t>
            </a:r>
            <a:endParaRPr lang="en-US" sz="2000" dirty="0">
              <a:solidFill>
                <a:schemeClr val="tx1"/>
              </a:solidFill>
            </a:endParaRPr>
          </a:p>
          <a:p>
            <a:pPr lvl="2"/>
            <a:r>
              <a:rPr lang="en-US" dirty="0">
                <a:solidFill>
                  <a:schemeClr val="tx1"/>
                </a:solidFill>
              </a:rPr>
              <a:t>Testing early prototype EVs</a:t>
            </a:r>
            <a:endParaRPr lang="en-US" sz="1800" dirty="0">
              <a:solidFill>
                <a:schemeClr val="tx1"/>
              </a:solidFill>
            </a:endParaRP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Collaborated with MTA on </a:t>
            </a:r>
            <a:r>
              <a:rPr lang="en-US" dirty="0">
                <a:solidFill>
                  <a:schemeClr val="tx1"/>
                </a:solidFill>
              </a:rPr>
              <a:t>initial deployment of hybrid buses</a:t>
            </a:r>
            <a:endParaRPr lang="en-US" sz="1800" dirty="0">
              <a:solidFill>
                <a:schemeClr val="tx1"/>
              </a:solidFill>
            </a:endParaRPr>
          </a:p>
          <a:p>
            <a:pPr lvl="2"/>
            <a:r>
              <a:rPr lang="en-US" dirty="0">
                <a:solidFill>
                  <a:schemeClr val="tx1"/>
                </a:solidFill>
              </a:rPr>
              <a:t>Developing technical standards for charging equipment</a:t>
            </a:r>
            <a:endParaRPr lang="en-US" sz="1800" dirty="0">
              <a:solidFill>
                <a:schemeClr val="tx1"/>
              </a:solidFill>
            </a:endParaRPr>
          </a:p>
          <a:p>
            <a:pPr lvl="2"/>
            <a:r>
              <a:rPr lang="en-US" dirty="0">
                <a:solidFill>
                  <a:schemeClr val="tx1"/>
                </a:solidFill>
              </a:rPr>
              <a:t>Airport ground support electrification</a:t>
            </a:r>
            <a:endParaRPr lang="en-US" sz="1800" dirty="0">
              <a:solidFill>
                <a:schemeClr val="tx1"/>
              </a:solidFill>
            </a:endParaRPr>
          </a:p>
          <a:p>
            <a:pPr lvl="2"/>
            <a:r>
              <a:rPr lang="en-US" dirty="0">
                <a:solidFill>
                  <a:schemeClr val="tx1"/>
                </a:solidFill>
              </a:rPr>
              <a:t>Early deployments of public charging stations</a:t>
            </a:r>
            <a:endParaRPr lang="en-US" sz="1800" dirty="0">
              <a:solidFill>
                <a:schemeClr val="tx1"/>
              </a:solidFill>
            </a:endParaRPr>
          </a:p>
          <a:p>
            <a:pPr lvl="3"/>
            <a:r>
              <a:rPr lang="en-US" dirty="0">
                <a:solidFill>
                  <a:schemeClr val="tx1"/>
                </a:solidFill>
              </a:rPr>
              <a:t>Largest open protocol deployment in North America</a:t>
            </a:r>
            <a:endParaRPr lang="en-US" sz="1600" dirty="0">
              <a:solidFill>
                <a:schemeClr val="tx1"/>
              </a:solidFill>
            </a:endParaRPr>
          </a:p>
          <a:p>
            <a:pPr lvl="0"/>
            <a:r>
              <a:rPr lang="en-US" dirty="0">
                <a:solidFill>
                  <a:schemeClr val="tx1"/>
                </a:solidFill>
              </a:rPr>
              <a:t>Ability </a:t>
            </a:r>
            <a:endParaRPr lang="en-US" sz="2400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Staff skilled to implement EVSE projects</a:t>
            </a:r>
            <a:endParaRPr lang="en-US" sz="2000" dirty="0">
              <a:solidFill>
                <a:schemeClr val="tx1"/>
              </a:solidFill>
            </a:endParaRPr>
          </a:p>
          <a:p>
            <a:pPr lvl="0"/>
            <a:r>
              <a:rPr lang="en-US" dirty="0">
                <a:solidFill>
                  <a:schemeClr val="tx1"/>
                </a:solidFill>
              </a:rPr>
              <a:t>Policy</a:t>
            </a:r>
            <a:endParaRPr lang="en-US" sz="2400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NYPA is part of the Governor’s Charge NY team along with DEC and NYSERDA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95189" y="1875452"/>
            <a:ext cx="3815185" cy="214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62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Typical L2 Public </a:t>
            </a:r>
            <a:r>
              <a:rPr lang="en-US" dirty="0"/>
              <a:t>C</a:t>
            </a:r>
            <a:r>
              <a:rPr lang="en-US" dirty="0" smtClean="0"/>
              <a:t>harging Installation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147" y="1837097"/>
            <a:ext cx="2514600" cy="3352800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 flipV="1">
            <a:off x="2816640" y="2514599"/>
            <a:ext cx="1503912" cy="2495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2816640" y="3579805"/>
            <a:ext cx="1408806" cy="2568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Left Arrow 24"/>
          <p:cNvSpPr/>
          <p:nvPr/>
        </p:nvSpPr>
        <p:spPr>
          <a:xfrm rot="10800000">
            <a:off x="2816640" y="4354448"/>
            <a:ext cx="944454" cy="2278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641921" y="1922912"/>
            <a:ext cx="15072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Cable </a:t>
            </a:r>
          </a:p>
          <a:p>
            <a:r>
              <a:rPr lang="en-US" dirty="0"/>
              <a:t>management</a:t>
            </a:r>
          </a:p>
          <a:p>
            <a:r>
              <a:rPr lang="en-US" dirty="0"/>
              <a:t>system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78206" y="3294376"/>
            <a:ext cx="8384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Cable</a:t>
            </a:r>
          </a:p>
          <a:p>
            <a:r>
              <a:rPr lang="en-US" dirty="0"/>
              <a:t>holster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28800" y="4283707"/>
            <a:ext cx="936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Bollards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708" y="2158051"/>
            <a:ext cx="2520859" cy="355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Arrow 10"/>
          <p:cNvSpPr/>
          <p:nvPr/>
        </p:nvSpPr>
        <p:spPr>
          <a:xfrm rot="10800000">
            <a:off x="7745450" y="4582299"/>
            <a:ext cx="1517262" cy="1846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341319" y="4351467"/>
            <a:ext cx="1212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Network access</a:t>
            </a:r>
          </a:p>
        </p:txBody>
      </p:sp>
    </p:spTree>
    <p:extLst>
      <p:ext uri="{BB962C8B-B14F-4D97-AF65-F5344CB8AC3E}">
        <p14:creationId xmlns:p14="http://schemas.microsoft.com/office/powerpoint/2010/main" val="92473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Relevant State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585088"/>
            <a:ext cx="8255000" cy="4518025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Zero Emission Vehicle (ZEV) Mandate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850,000 </a:t>
            </a:r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dirty="0" smtClean="0">
                <a:solidFill>
                  <a:schemeClr val="tx1"/>
                </a:solidFill>
              </a:rPr>
              <a:t>lug-in vehicles in New York by 2025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Carbon Reduction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40% by 2030 and 80% by 2050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Transportation: accounts for 40% of carbon emissions in NY is growing, while electricity carbon intensity is shrinking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Renewable generation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70% of all supply by 2030, 100% by 2040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Nearly double the current percentage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Currently it is largely NYPA hydro, but solar and wind will make up most of the difference</a:t>
            </a:r>
          </a:p>
        </p:txBody>
      </p:sp>
      <p:pic>
        <p:nvPicPr>
          <p:cNvPr id="4" name="Picture 2" descr="C:\Users\wmarkoj\Downloads\21854643140_65726e2ab7_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585945"/>
            <a:ext cx="2895600" cy="192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15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591367"/>
            <a:ext cx="11407541" cy="1099321"/>
          </a:xfrm>
        </p:spPr>
        <p:txBody>
          <a:bodyPr>
            <a:noAutofit/>
          </a:bodyPr>
          <a:lstStyle/>
          <a:p>
            <a:r>
              <a:rPr lang="en-US" sz="3600" dirty="0" smtClean="0"/>
              <a:t>NYSERDA - Charge Ready NY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Open to both public and private organizations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to install Level 2 EV charging stations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At public parking facilities, workplaces, and multifamily apartment buildings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0"/>
            <a:r>
              <a:rPr lang="en-US" dirty="0" smtClean="0">
                <a:solidFill>
                  <a:schemeClr val="tx1"/>
                </a:solidFill>
              </a:rPr>
              <a:t>Rebates of up to $4,000 per charging port installed.</a:t>
            </a: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072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7000" y="324667"/>
            <a:ext cx="11201400" cy="109932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 smtClean="0"/>
              <a:t>DEC Rebate </a:t>
            </a:r>
            <a:r>
              <a:rPr lang="en-US" sz="2800" dirty="0"/>
              <a:t>P</a:t>
            </a:r>
            <a:r>
              <a:rPr lang="en-US" sz="2800" dirty="0" smtClean="0"/>
              <a:t>rogram - Charging Stations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33400" y="1605807"/>
            <a:ext cx="8458200" cy="525219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/>
            <a:r>
              <a:rPr lang="en-US" sz="2000" dirty="0" smtClean="0">
                <a:solidFill>
                  <a:schemeClr val="tx1"/>
                </a:solidFill>
              </a:rPr>
              <a:t>Third window of funding will be announced in Q1 of 2019</a:t>
            </a:r>
          </a:p>
          <a:p>
            <a:pPr marL="342900" indent="-342900"/>
            <a:r>
              <a:rPr lang="en-US" sz="2000" dirty="0" smtClean="0">
                <a:solidFill>
                  <a:schemeClr val="tx1"/>
                </a:solidFill>
              </a:rPr>
              <a:t>Must </a:t>
            </a:r>
            <a:r>
              <a:rPr lang="en-US" sz="2000" dirty="0">
                <a:solidFill>
                  <a:schemeClr val="tx1"/>
                </a:solidFill>
              </a:rPr>
              <a:t>be accessible to the general public</a:t>
            </a:r>
          </a:p>
          <a:p>
            <a:pPr marL="342900" indent="-342900"/>
            <a:r>
              <a:rPr lang="en-US" sz="2000" dirty="0">
                <a:solidFill>
                  <a:schemeClr val="tx1"/>
                </a:solidFill>
              </a:rPr>
              <a:t>Covers </a:t>
            </a:r>
            <a:r>
              <a:rPr lang="en-US" sz="2000" dirty="0" smtClean="0">
                <a:solidFill>
                  <a:schemeClr val="tx1"/>
                </a:solidFill>
              </a:rPr>
              <a:t>80% </a:t>
            </a:r>
            <a:r>
              <a:rPr lang="en-US" sz="2000" dirty="0">
                <a:solidFill>
                  <a:schemeClr val="tx1"/>
                </a:solidFill>
              </a:rPr>
              <a:t>to </a:t>
            </a:r>
            <a:r>
              <a:rPr lang="en-US" sz="2000" dirty="0" smtClean="0">
                <a:solidFill>
                  <a:schemeClr val="tx1"/>
                </a:solidFill>
              </a:rPr>
              <a:t>100% </a:t>
            </a:r>
            <a:r>
              <a:rPr lang="en-US" sz="2000" dirty="0">
                <a:solidFill>
                  <a:schemeClr val="tx1"/>
                </a:solidFill>
              </a:rPr>
              <a:t>percent of costs</a:t>
            </a:r>
          </a:p>
          <a:p>
            <a:pPr marL="800100" lvl="1" indent="-342900"/>
            <a:r>
              <a:rPr lang="en-US" sz="2000" dirty="0">
                <a:solidFill>
                  <a:schemeClr val="tx1"/>
                </a:solidFill>
              </a:rPr>
              <a:t>Full install or self-install (labor counts as cost share)</a:t>
            </a:r>
          </a:p>
          <a:p>
            <a:pPr marL="342900" indent="-342900"/>
            <a:r>
              <a:rPr lang="en-US" sz="2000" dirty="0">
                <a:solidFill>
                  <a:schemeClr val="tx1"/>
                </a:solidFill>
              </a:rPr>
              <a:t>Cap per facility: $250,000</a:t>
            </a:r>
          </a:p>
          <a:p>
            <a:pPr marL="342900" indent="-342900"/>
            <a:r>
              <a:rPr lang="en-US" sz="2000" dirty="0">
                <a:solidFill>
                  <a:schemeClr val="tx1"/>
                </a:solidFill>
              </a:rPr>
              <a:t>Cap per municipality: $625,000</a:t>
            </a:r>
          </a:p>
          <a:p>
            <a:pPr marL="342900" indent="-342900"/>
            <a:r>
              <a:rPr lang="en-US" sz="2000" dirty="0">
                <a:solidFill>
                  <a:schemeClr val="tx1"/>
                </a:solidFill>
              </a:rPr>
              <a:t>Must be networked EVSE</a:t>
            </a:r>
          </a:p>
          <a:p>
            <a:pPr marL="342900" indent="-342900"/>
            <a:r>
              <a:rPr lang="en-US" sz="2000" dirty="0">
                <a:solidFill>
                  <a:schemeClr val="tx1"/>
                </a:solidFill>
              </a:rPr>
              <a:t>Can be level 2 or level 3 EVSE</a:t>
            </a:r>
          </a:p>
          <a:p>
            <a:pPr marL="342900" indent="-342900"/>
            <a:r>
              <a:rPr lang="en-US" sz="2000" dirty="0">
                <a:solidFill>
                  <a:schemeClr val="tx1"/>
                </a:solidFill>
              </a:rPr>
              <a:t>Rebate caps per port:</a:t>
            </a:r>
          </a:p>
          <a:p>
            <a:pPr marL="800100" lvl="1" indent="-342900"/>
            <a:r>
              <a:rPr lang="en-US" sz="2000" dirty="0">
                <a:solidFill>
                  <a:schemeClr val="tx1"/>
                </a:solidFill>
              </a:rPr>
              <a:t>Level 2: $8,000</a:t>
            </a:r>
          </a:p>
          <a:p>
            <a:pPr marL="800100" lvl="1" indent="-342900"/>
            <a:r>
              <a:rPr lang="en-US" sz="2000" dirty="0">
                <a:solidFill>
                  <a:schemeClr val="tx1"/>
                </a:solidFill>
              </a:rPr>
              <a:t>Level 3: $32,000</a:t>
            </a:r>
          </a:p>
          <a:p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385" y="1951039"/>
            <a:ext cx="3416138" cy="341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71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 Charging Station Project Estimate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73494"/>
            <a:ext cx="11201400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Install 2 Level 2 EV charging Stations, each with 2 ports- 1 At Metro North Parking Lot and 1 at the Commuter Parking Lot</a:t>
            </a:r>
          </a:p>
          <a:p>
            <a:r>
              <a:rPr lang="en-US" sz="2400" dirty="0" smtClean="0"/>
              <a:t>Turnkey Project Cost- Not to exceed $87,589</a:t>
            </a:r>
          </a:p>
          <a:p>
            <a:r>
              <a:rPr lang="en-US" sz="2400" dirty="0" smtClean="0"/>
              <a:t>Equipment Type- Broadband Telecom Power</a:t>
            </a:r>
          </a:p>
          <a:p>
            <a:r>
              <a:rPr lang="en-US" sz="2400" dirty="0" smtClean="0"/>
              <a:t>NYPA has procured materials and </a:t>
            </a:r>
            <a:r>
              <a:rPr lang="en-US" sz="2400" dirty="0"/>
              <a:t>i</a:t>
            </a:r>
            <a:r>
              <a:rPr lang="en-US" sz="2400" dirty="0" smtClean="0"/>
              <a:t>nstallation labor allowing for an expedited project completion timeline</a:t>
            </a:r>
          </a:p>
          <a:p>
            <a:r>
              <a:rPr lang="en-US" sz="2400" dirty="0" smtClean="0"/>
              <a:t>Pricing includes allowances for additional features including signage, </a:t>
            </a:r>
            <a:r>
              <a:rPr lang="en-US" sz="2400" dirty="0" err="1" smtClean="0"/>
              <a:t>wheelstops</a:t>
            </a:r>
            <a:r>
              <a:rPr lang="en-US" sz="2400" dirty="0" smtClean="0"/>
              <a:t>, </a:t>
            </a:r>
            <a:r>
              <a:rPr lang="en-US" sz="2400" dirty="0" err="1" smtClean="0"/>
              <a:t>ballards</a:t>
            </a:r>
            <a:r>
              <a:rPr lang="en-US" sz="2400" dirty="0" smtClean="0"/>
              <a:t>, environmental testing, and a 15 % contingency allowance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7842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in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  the Master Cost recovery Agreement- general </a:t>
            </a:r>
            <a:r>
              <a:rPr lang="en-US" dirty="0"/>
              <a:t>t</a:t>
            </a:r>
            <a:r>
              <a:rPr lang="en-US" dirty="0" smtClean="0"/>
              <a:t>erms and conditions, fee </a:t>
            </a:r>
            <a:r>
              <a:rPr lang="en-US" dirty="0"/>
              <a:t>s</a:t>
            </a:r>
            <a:r>
              <a:rPr lang="en-US" dirty="0" smtClean="0"/>
              <a:t>chedule</a:t>
            </a:r>
          </a:p>
          <a:p>
            <a:r>
              <a:rPr lang="en-US" dirty="0" smtClean="0"/>
              <a:t>Sign a Customer Project Commitment which will initiate materials order</a:t>
            </a:r>
          </a:p>
          <a:p>
            <a:r>
              <a:rPr lang="en-US" dirty="0" smtClean="0"/>
              <a:t>Set up project kick off meeting to set timelines and point </a:t>
            </a:r>
            <a:r>
              <a:rPr lang="en-US" smtClean="0"/>
              <a:t>of contact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599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162916" y="1478076"/>
            <a:ext cx="7029085" cy="5377772"/>
            <a:chOff x="5922796" y="1705092"/>
            <a:chExt cx="6269204" cy="4796407"/>
          </a:xfrm>
        </p:grpSpPr>
        <p:sp>
          <p:nvSpPr>
            <p:cNvPr id="3" name="Rectangle 2"/>
            <p:cNvSpPr/>
            <p:nvPr/>
          </p:nvSpPr>
          <p:spPr>
            <a:xfrm>
              <a:off x="9213448" y="5592887"/>
              <a:ext cx="2978552" cy="9086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22796" y="1705092"/>
              <a:ext cx="6067128" cy="4399988"/>
            </a:xfrm>
            <a:prstGeom prst="rect">
              <a:avLst/>
            </a:prstGeom>
          </p:spPr>
        </p:pic>
      </p:grpSp>
      <p:sp>
        <p:nvSpPr>
          <p:cNvPr id="7" name="Title 12"/>
          <p:cNvSpPr>
            <a:spLocks noGrp="1"/>
          </p:cNvSpPr>
          <p:nvPr>
            <p:ph type="title"/>
          </p:nvPr>
        </p:nvSpPr>
        <p:spPr>
          <a:xfrm>
            <a:off x="262752" y="602179"/>
            <a:ext cx="11353108" cy="8758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 York Power Authority (NYPA) Quick Facts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66743" y="1705092"/>
            <a:ext cx="9141849" cy="4901901"/>
          </a:xfrm>
        </p:spPr>
        <p:txBody>
          <a:bodyPr>
            <a:noAutofit/>
          </a:bodyPr>
          <a:lstStyle/>
          <a:p>
            <a:pPr lvl="1">
              <a:lnSpc>
                <a:spcPct val="100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US" sz="2800" dirty="0"/>
              <a:t>20% of NY’s electricity </a:t>
            </a:r>
            <a:r>
              <a:rPr lang="en-US" sz="2800" dirty="0" smtClean="0"/>
              <a:t>generation-70%renewable</a:t>
            </a:r>
            <a:endParaRPr lang="en-US" sz="2800" dirty="0"/>
          </a:p>
          <a:p>
            <a:pPr lvl="1">
              <a:lnSpc>
                <a:spcPct val="100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US" sz="2800" dirty="0"/>
              <a:t>1/3 of NY’s transmission backbone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US" sz="2800" dirty="0"/>
              <a:t>$300M+ in annual </a:t>
            </a:r>
            <a:r>
              <a:rPr lang="en-US" sz="2800" dirty="0" smtClean="0"/>
              <a:t>energy efficiency project</a:t>
            </a:r>
            <a:endParaRPr lang="en-US" sz="2800" dirty="0"/>
          </a:p>
          <a:p>
            <a:pPr marL="457200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800" dirty="0"/>
              <a:t> </a:t>
            </a:r>
            <a:r>
              <a:rPr lang="en-US" sz="2800" dirty="0" smtClean="0"/>
              <a:t>   implementation and mgmt.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US" sz="2800" dirty="0" smtClean="0"/>
              <a:t>No </a:t>
            </a:r>
            <a:r>
              <a:rPr lang="en-US" sz="2800" dirty="0"/>
              <a:t>taxpayer support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US" sz="2800" dirty="0"/>
              <a:t>Local government, state </a:t>
            </a:r>
            <a:br>
              <a:rPr lang="en-US" sz="2800" dirty="0"/>
            </a:br>
            <a:r>
              <a:rPr lang="en-US" sz="2800" dirty="0"/>
              <a:t>agencies, C&amp;I, nonprofit </a:t>
            </a:r>
            <a:br>
              <a:rPr lang="en-US" sz="2800" dirty="0"/>
            </a:br>
            <a:r>
              <a:rPr lang="en-US" sz="2800" dirty="0"/>
              <a:t>hospitals and universities</a:t>
            </a:r>
          </a:p>
        </p:txBody>
      </p:sp>
      <p:sp>
        <p:nvSpPr>
          <p:cNvPr id="10" name="5. Source">
            <a:extLst>
              <a:ext uri="{FF2B5EF4-FFF2-40B4-BE49-F238E27FC236}">
                <a16:creationId xmlns:a16="http://schemas.microsoft.com/office/drawing/2014/main" id="{C747A3E0-ABD5-420A-963E-D91984C20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256" y="6442797"/>
            <a:ext cx="10320443" cy="153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 anchor="b">
            <a:spAutoFit/>
          </a:bodyPr>
          <a:lstStyle/>
          <a:p>
            <a:pPr marL="476200" indent="-476200" defTabSz="913526">
              <a:tabLst>
                <a:tab pos="485918" algn="l"/>
              </a:tabLst>
            </a:pPr>
            <a:r>
              <a:rPr lang="en-US" sz="1000" baseline="0" dirty="0">
                <a:solidFill>
                  <a:srgbClr val="3F3F3E"/>
                </a:solidFill>
                <a:latin typeface="Arial" panose="020B0604020202020204" pitchFamily="34" charset="0"/>
                <a:ea typeface="+mn-ea"/>
              </a:rPr>
              <a:t>Source: New York State DPS REV website</a:t>
            </a:r>
          </a:p>
        </p:txBody>
      </p:sp>
    </p:spTree>
    <p:extLst>
      <p:ext uri="{BB962C8B-B14F-4D97-AF65-F5344CB8AC3E}">
        <p14:creationId xmlns:p14="http://schemas.microsoft.com/office/powerpoint/2010/main" val="6856538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31030" y="2763733"/>
            <a:ext cx="33299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Questions?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04475" y="4287646"/>
            <a:ext cx="56103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Jesse Scott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Customer Business Development </a:t>
            </a:r>
          </a:p>
          <a:p>
            <a:r>
              <a:rPr lang="en-US" sz="2800" dirty="0" smtClean="0">
                <a:solidFill>
                  <a:schemeClr val="bg1"/>
                </a:solidFill>
                <a:hlinkClick r:id="rId4"/>
              </a:rPr>
              <a:t>Jesse.Scott@nypa.gov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855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9629" y="373239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2945" y="773001"/>
            <a:ext cx="11779464" cy="8758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200" b="0" i="0" kern="1200">
                <a:solidFill>
                  <a:srgbClr val="006BA6"/>
                </a:solidFill>
                <a:latin typeface="Oswald Book" charset="0"/>
                <a:ea typeface="Oswald Book" charset="0"/>
                <a:cs typeface="Oswald Book" charset="0"/>
              </a:defRPr>
            </a:lvl1pPr>
          </a:lstStyle>
          <a:p>
            <a:r>
              <a:rPr lang="en-US" b="1" dirty="0" smtClean="0">
                <a:solidFill>
                  <a:srgbClr val="002D7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NYPA’s Energy Services Business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928301" y="-890667"/>
            <a:ext cx="3948170" cy="394816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451" y="1852271"/>
            <a:ext cx="1717505" cy="678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421" y="2125428"/>
            <a:ext cx="1896126" cy="7442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462" y="2144664"/>
            <a:ext cx="1767659" cy="6926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447" y="3841968"/>
            <a:ext cx="2103372" cy="7834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364" y="5282007"/>
            <a:ext cx="2045435" cy="10126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610" y="5049504"/>
            <a:ext cx="1108364" cy="12411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924" y="2736738"/>
            <a:ext cx="1716559" cy="6813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849" y="2750269"/>
            <a:ext cx="1065156" cy="6537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337" y="3259672"/>
            <a:ext cx="1631394" cy="60183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827" y="5282007"/>
            <a:ext cx="1276159" cy="117206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976" y="3929102"/>
            <a:ext cx="1048661" cy="72280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208" y="1865632"/>
            <a:ext cx="1081840" cy="64519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554359" y="2009455"/>
            <a:ext cx="4102012" cy="924232"/>
          </a:xfrm>
          <a:prstGeom prst="rect">
            <a:avLst/>
          </a:prstGeom>
          <a:noFill/>
          <a:ln w="12700">
            <a:solidFill>
              <a:srgbClr val="9DC3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830291" y="1763503"/>
            <a:ext cx="3098010" cy="792732"/>
          </a:xfrm>
          <a:prstGeom prst="rect">
            <a:avLst/>
          </a:prstGeom>
          <a:noFill/>
          <a:ln w="12700">
            <a:solidFill>
              <a:srgbClr val="9DC3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8194193" y="2661135"/>
            <a:ext cx="3155677" cy="792732"/>
          </a:xfrm>
          <a:prstGeom prst="rect">
            <a:avLst/>
          </a:prstGeom>
          <a:noFill/>
          <a:ln w="12700">
            <a:solidFill>
              <a:srgbClr val="9DC3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8581792" y="3802239"/>
            <a:ext cx="2142700" cy="792732"/>
          </a:xfrm>
          <a:prstGeom prst="rect">
            <a:avLst/>
          </a:prstGeom>
          <a:noFill/>
          <a:ln w="12700">
            <a:solidFill>
              <a:srgbClr val="9DC3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8368222" y="5017045"/>
            <a:ext cx="1221565" cy="1273643"/>
          </a:xfrm>
          <a:prstGeom prst="rect">
            <a:avLst/>
          </a:prstGeom>
          <a:noFill/>
          <a:ln w="12700">
            <a:solidFill>
              <a:srgbClr val="9DC3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16092" y="5218371"/>
            <a:ext cx="2181986" cy="1136942"/>
          </a:xfrm>
          <a:prstGeom prst="rect">
            <a:avLst/>
          </a:prstGeom>
          <a:noFill/>
          <a:ln w="12700">
            <a:solidFill>
              <a:srgbClr val="9DC3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202396" y="5214130"/>
            <a:ext cx="1318926" cy="1230113"/>
          </a:xfrm>
          <a:prstGeom prst="rect">
            <a:avLst/>
          </a:prstGeom>
          <a:noFill/>
          <a:ln w="12700">
            <a:solidFill>
              <a:srgbClr val="9DC3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000404" y="3208988"/>
            <a:ext cx="2810840" cy="1510257"/>
          </a:xfrm>
          <a:prstGeom prst="rect">
            <a:avLst/>
          </a:prstGeom>
          <a:noFill/>
          <a:ln w="12700">
            <a:solidFill>
              <a:srgbClr val="9DC3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317226" y="3210512"/>
            <a:ext cx="3682198" cy="1392235"/>
          </a:xfrm>
          <a:prstGeom prst="rect">
            <a:avLst/>
          </a:prstGeom>
          <a:noFill/>
          <a:ln w="28575">
            <a:solidFill>
              <a:srgbClr val="008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10098593" y="2715474"/>
            <a:ext cx="0" cy="6673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649396" y="1825176"/>
            <a:ext cx="0" cy="6673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594847" y="2067506"/>
            <a:ext cx="0" cy="8074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630828" y="3967019"/>
            <a:ext cx="0" cy="6673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1096780" y="3875685"/>
            <a:ext cx="26214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60" y="3950302"/>
            <a:ext cx="1475236" cy="69318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660" y="3207414"/>
            <a:ext cx="3531589" cy="136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215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242" y="-175160"/>
            <a:ext cx="14401800" cy="10287000"/>
          </a:xfrm>
          <a:prstGeom prst="rect">
            <a:avLst/>
          </a:prstGeom>
        </p:spPr>
      </p:pic>
      <p:sp>
        <p:nvSpPr>
          <p:cNvPr id="9" name="Oval 8"/>
          <p:cNvSpPr>
            <a:spLocks noChangeAspect="1"/>
          </p:cNvSpPr>
          <p:nvPr/>
        </p:nvSpPr>
        <p:spPr>
          <a:xfrm>
            <a:off x="-1102562" y="-87200"/>
            <a:ext cx="10972800" cy="109728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0452" y="1236205"/>
            <a:ext cx="11450269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Public Authority’s Law (PAL) 1005 (17) authorizes NYPA to finance and design, develop, construct, implement, provide and administer energy-related projects, programs and services for:</a:t>
            </a:r>
          </a:p>
          <a:p>
            <a:pPr marL="457200" marR="0" lvl="0" indent="-288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77850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Any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public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entity-Villages, Towns, Cities, Counties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marR="0" lvl="0" indent="-288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77850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Any not-for-profit institute of higher education within NYS</a:t>
            </a:r>
          </a:p>
          <a:p>
            <a:pPr marL="457200" marR="0" lvl="0" indent="-288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77850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Any public or nonpublic elementary or secondary school </a:t>
            </a:r>
          </a:p>
          <a:p>
            <a:pPr marL="457200" marR="0" lvl="0" indent="-288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77850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Any recipient of NYPA’s economic development power programs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5720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>
                <a:tab pos="45720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0452" y="453561"/>
            <a:ext cx="119711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D7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Why  Municipalities Can Work with NYPA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002D7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922" y="6139133"/>
            <a:ext cx="1894770" cy="45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02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184" y="602179"/>
            <a:ext cx="11933816" cy="875897"/>
          </a:xfrm>
        </p:spPr>
        <p:txBody>
          <a:bodyPr>
            <a:normAutofit/>
          </a:bodyPr>
          <a:lstStyle/>
          <a:p>
            <a:r>
              <a:rPr lang="en-US" dirty="0"/>
              <a:t>Smart Street Lighting NY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66743" y="1726434"/>
            <a:ext cx="11326918" cy="5004149"/>
          </a:xfrm>
        </p:spPr>
        <p:txBody>
          <a:bodyPr>
            <a:noAutofit/>
          </a:bodyPr>
          <a:lstStyle/>
          <a:p>
            <a:pPr lvl="1">
              <a:lnSpc>
                <a:spcPct val="100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US" sz="2800" dirty="0"/>
              <a:t>Governor announced </a:t>
            </a:r>
            <a:r>
              <a:rPr lang="en-US" sz="2800" dirty="0" smtClean="0"/>
              <a:t>that NYPA will </a:t>
            </a:r>
            <a:r>
              <a:rPr lang="en-US" sz="2800" dirty="0"/>
              <a:t>implement </a:t>
            </a:r>
            <a:br>
              <a:rPr lang="en-US" sz="2800" dirty="0"/>
            </a:br>
            <a:r>
              <a:rPr lang="en-US" sz="2800" dirty="0"/>
              <a:t>Smart Street Lighting NY Program in January </a:t>
            </a:r>
            <a:r>
              <a:rPr lang="en-US" sz="2800" dirty="0" smtClean="0"/>
              <a:t>2018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US" sz="2800" dirty="0" smtClean="0"/>
              <a:t>NYPA to serve as project implementer for local </a:t>
            </a:r>
            <a:r>
              <a:rPr lang="en-US" sz="2800" dirty="0" err="1" smtClean="0"/>
              <a:t>Govt’s</a:t>
            </a:r>
            <a:endParaRPr lang="en-US" sz="2800" dirty="0"/>
          </a:p>
          <a:p>
            <a:pPr lvl="1">
              <a:lnSpc>
                <a:spcPct val="100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US" sz="2800" dirty="0"/>
              <a:t>Goal of 500,000 street light conversions to </a:t>
            </a:r>
            <a:r>
              <a:rPr lang="en-US" sz="2800" dirty="0" smtClean="0"/>
              <a:t>LED by 2025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US" sz="2800" dirty="0" smtClean="0"/>
              <a:t>Over 300,000 lights in pipeline</a:t>
            </a:r>
            <a:endParaRPr lang="en-US" sz="2800" dirty="0"/>
          </a:p>
          <a:p>
            <a:pPr lvl="1">
              <a:lnSpc>
                <a:spcPct val="100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US" sz="2800" dirty="0" smtClean="0"/>
              <a:t>Significant </a:t>
            </a:r>
            <a:r>
              <a:rPr lang="en-US" sz="2800" dirty="0"/>
              <a:t>savings annually to NYS taxpayers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US" sz="2800" dirty="0"/>
              <a:t>Reduced energy consumption equal to 44,770 NYS households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US" sz="2800" dirty="0"/>
              <a:t>Improved quality of </a:t>
            </a:r>
            <a:r>
              <a:rPr lang="en-US" sz="2800" dirty="0" smtClean="0"/>
              <a:t>light, resident comfort and safety for communities across the state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4265" y="1726435"/>
            <a:ext cx="1499396" cy="149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102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360990" y="724754"/>
            <a:ext cx="11465664" cy="725160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1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lang="en-US" sz="3600" b="1" kern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000" kern="1200">
                <a:solidFill>
                  <a:srgbClr val="64656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700"/>
              </a:spcBef>
              <a:buFont typeface="Lucida Grande"/>
              <a:buNone/>
              <a:defRPr sz="1800" kern="1200">
                <a:solidFill>
                  <a:srgbClr val="64656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700"/>
              </a:spcBef>
              <a:buFont typeface="Lucida Grande"/>
              <a:buNone/>
              <a:defRPr sz="1600" kern="1200">
                <a:solidFill>
                  <a:srgbClr val="64656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64656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4200" dirty="0">
                <a:solidFill>
                  <a:schemeClr val="accent1">
                    <a:lumMod val="50000"/>
                  </a:schemeClr>
                </a:solidFill>
              </a:rPr>
              <a:t>NYPA’s Full Turn-key Street Light Service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913961" y="2501171"/>
            <a:ext cx="10347023" cy="3137630"/>
            <a:chOff x="1004668" y="2501171"/>
            <a:chExt cx="10347023" cy="3137630"/>
          </a:xfrm>
        </p:grpSpPr>
        <p:grpSp>
          <p:nvGrpSpPr>
            <p:cNvPr id="2" name="Group 1"/>
            <p:cNvGrpSpPr/>
            <p:nvPr/>
          </p:nvGrpSpPr>
          <p:grpSpPr>
            <a:xfrm>
              <a:off x="1004668" y="2501171"/>
              <a:ext cx="3137629" cy="3137630"/>
              <a:chOff x="649068" y="2501171"/>
              <a:chExt cx="3137629" cy="3137630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9068" y="2501171"/>
                <a:ext cx="3137629" cy="313763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649068" y="2946602"/>
                <a:ext cx="3137629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2800" b="1" dirty="0">
                    <a:solidFill>
                      <a:srgbClr val="0073A1"/>
                    </a:solidFill>
                    <a:latin typeface="Arial" charset="0"/>
                    <a:ea typeface="Arial" charset="0"/>
                    <a:cs typeface="Arial" charset="0"/>
                  </a:rPr>
                  <a:t>Implementation</a:t>
                </a:r>
                <a:r>
                  <a:rPr lang="en-US" sz="2800" b="1" dirty="0" smtClean="0">
                    <a:solidFill>
                      <a:srgbClr val="0073A1"/>
                    </a:solidFill>
                    <a:latin typeface="Arial" charset="0"/>
                    <a:ea typeface="Arial" charset="0"/>
                    <a:cs typeface="Arial" charset="0"/>
                  </a:rPr>
                  <a:t>:</a:t>
                </a:r>
              </a:p>
              <a:p>
                <a:pPr algn="ctr"/>
                <a:r>
                  <a:rPr lang="en-US" sz="2800" b="1" dirty="0" smtClean="0">
                    <a:solidFill>
                      <a:srgbClr val="92D050"/>
                    </a:solidFill>
                    <a:latin typeface="Arial" charset="0"/>
                    <a:ea typeface="Arial" charset="0"/>
                    <a:cs typeface="Arial" charset="0"/>
                  </a:rPr>
                  <a:t>Design Engineer of Record, Procurement, Financing  </a:t>
                </a:r>
                <a:endParaRPr lang="en-US" sz="2800" b="1" dirty="0">
                  <a:solidFill>
                    <a:srgbClr val="92D05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4615715" y="2501171"/>
              <a:ext cx="3137629" cy="3137630"/>
              <a:chOff x="4499826" y="2501171"/>
              <a:chExt cx="3137629" cy="3137630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99826" y="2501171"/>
                <a:ext cx="3137629" cy="3137630"/>
              </a:xfrm>
              <a:prstGeom prst="rect">
                <a:avLst/>
              </a:prstGeom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4521523" y="2946602"/>
                <a:ext cx="3094235" cy="13849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2800" b="1" dirty="0" smtClean="0">
                    <a:solidFill>
                      <a:srgbClr val="0073A1"/>
                    </a:solidFill>
                    <a:latin typeface="Arial" charset="0"/>
                    <a:ea typeface="Arial" charset="0"/>
                    <a:cs typeface="Arial" charset="0"/>
                  </a:rPr>
                  <a:t>Enhancements:    </a:t>
                </a:r>
                <a:r>
                  <a:rPr lang="en-US" sz="2800" b="1" dirty="0" smtClean="0">
                    <a:solidFill>
                      <a:srgbClr val="92D050"/>
                    </a:solidFill>
                    <a:latin typeface="Arial" charset="0"/>
                    <a:ea typeface="Arial" charset="0"/>
                    <a:cs typeface="Arial" charset="0"/>
                  </a:rPr>
                  <a:t>Smart City Solutions</a:t>
                </a:r>
                <a:endParaRPr lang="en-US" sz="2800" b="1" dirty="0">
                  <a:solidFill>
                    <a:srgbClr val="92D05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8214062" y="2501171"/>
              <a:ext cx="3137629" cy="3137630"/>
              <a:chOff x="8341061" y="2501171"/>
              <a:chExt cx="3137629" cy="3137630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41061" y="2501171"/>
                <a:ext cx="3137629" cy="3137630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8514534" y="2946602"/>
                <a:ext cx="2790682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2800" b="1" dirty="0" smtClean="0">
                    <a:solidFill>
                      <a:srgbClr val="0073A1"/>
                    </a:solidFill>
                    <a:latin typeface="Arial" charset="0"/>
                    <a:ea typeface="Arial" charset="0"/>
                    <a:cs typeface="Arial" charset="0"/>
                  </a:rPr>
                  <a:t>Service:</a:t>
                </a:r>
                <a:r>
                  <a:rPr lang="en-US" sz="2800" b="1" cap="all" dirty="0" smtClean="0">
                    <a:solidFill>
                      <a:srgbClr val="0073A1"/>
                    </a:solidFill>
                    <a:latin typeface="Arial" charset="0"/>
                    <a:ea typeface="Arial" charset="0"/>
                    <a:cs typeface="Arial" charset="0"/>
                  </a:rPr>
                  <a:t>    </a:t>
                </a:r>
                <a:r>
                  <a:rPr lang="en-US" sz="2800" b="1" dirty="0" smtClean="0">
                    <a:solidFill>
                      <a:srgbClr val="006BA6"/>
                    </a:solidFill>
                    <a:latin typeface="Arial" charset="0"/>
                    <a:ea typeface="Arial" charset="0"/>
                    <a:cs typeface="Arial" charset="0"/>
                  </a:rPr>
                  <a:t/>
                </a:r>
                <a:br>
                  <a:rPr lang="en-US" sz="2800" b="1" dirty="0" smtClean="0">
                    <a:solidFill>
                      <a:srgbClr val="006BA6"/>
                    </a:solidFill>
                    <a:latin typeface="Arial" charset="0"/>
                    <a:ea typeface="Arial" charset="0"/>
                    <a:cs typeface="Arial" charset="0"/>
                  </a:rPr>
                </a:br>
                <a:r>
                  <a:rPr lang="en-US" sz="2800" b="1" dirty="0">
                    <a:solidFill>
                      <a:srgbClr val="92D050"/>
                    </a:solidFill>
                    <a:latin typeface="Arial" charset="0"/>
                    <a:ea typeface="Arial" charset="0"/>
                    <a:cs typeface="Arial" charset="0"/>
                  </a:rPr>
                  <a:t>Street </a:t>
                </a:r>
                <a:r>
                  <a:rPr lang="en-US" sz="2800" b="1" dirty="0" smtClean="0">
                    <a:solidFill>
                      <a:srgbClr val="92D050"/>
                    </a:solidFill>
                    <a:latin typeface="Arial" charset="0"/>
                    <a:ea typeface="Arial" charset="0"/>
                    <a:cs typeface="Arial" charset="0"/>
                  </a:rPr>
                  <a:t>Light Operations and  Maintenance</a:t>
                </a:r>
                <a:endParaRPr lang="en-US" sz="2800" b="1" dirty="0">
                  <a:solidFill>
                    <a:srgbClr val="92D05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005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81012" y="2628701"/>
            <a:ext cx="7905017" cy="3046684"/>
          </a:xfrm>
        </p:spPr>
        <p:txBody>
          <a:bodyPr>
            <a:noAutofit/>
          </a:bodyPr>
          <a:lstStyle/>
          <a:p>
            <a:pPr indent="-276225">
              <a:lnSpc>
                <a:spcPct val="100000"/>
              </a:lnSpc>
            </a:pPr>
            <a:r>
              <a:rPr lang="en-US" sz="2800" dirty="0"/>
              <a:t>NYPA offers </a:t>
            </a:r>
            <a:r>
              <a:rPr lang="en-US" sz="2800" dirty="0" smtClean="0"/>
              <a:t>competitive low-cost </a:t>
            </a:r>
            <a:r>
              <a:rPr lang="en-US" sz="2800" dirty="0"/>
              <a:t>financing, including financing during construction. NYPA will finance all up-front development and project milestone costs</a:t>
            </a:r>
            <a:r>
              <a:rPr lang="en-US" sz="2800" dirty="0" smtClean="0"/>
              <a:t>. No out of pocket costs to the municipality</a:t>
            </a:r>
            <a:endParaRPr lang="en-US" sz="2800" dirty="0"/>
          </a:p>
          <a:p>
            <a:pPr indent="-276225">
              <a:lnSpc>
                <a:spcPct val="120000"/>
              </a:lnSpc>
              <a:spcBef>
                <a:spcPts val="1200"/>
              </a:spcBef>
            </a:pPr>
            <a:r>
              <a:rPr lang="en-US" sz="2800" dirty="0"/>
              <a:t>No repayment to NYPA until project is </a:t>
            </a:r>
            <a:br>
              <a:rPr lang="en-US" sz="2800" dirty="0"/>
            </a:br>
            <a:r>
              <a:rPr lang="en-US" sz="2800" dirty="0"/>
              <a:t>100% complete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62752" y="785359"/>
            <a:ext cx="11764148" cy="568480"/>
          </a:xfrm>
        </p:spPr>
        <p:txBody>
          <a:bodyPr>
            <a:noAutofit/>
          </a:bodyPr>
          <a:lstStyle/>
          <a:p>
            <a:r>
              <a:rPr lang="en-US" altLang="en-US" sz="3700" dirty="0" smtClean="0"/>
              <a:t>NYPA Conversion </a:t>
            </a:r>
            <a:r>
              <a:rPr lang="en-US" altLang="en-US" sz="3700" dirty="0"/>
              <a:t>of Street Lighting System</a:t>
            </a:r>
            <a:endParaRPr lang="en-US" sz="3700" dirty="0"/>
          </a:p>
        </p:txBody>
      </p:sp>
      <p:grpSp>
        <p:nvGrpSpPr>
          <p:cNvPr id="9" name="Group 8"/>
          <p:cNvGrpSpPr/>
          <p:nvPr/>
        </p:nvGrpSpPr>
        <p:grpSpPr>
          <a:xfrm>
            <a:off x="681012" y="1906021"/>
            <a:ext cx="5028763" cy="595356"/>
            <a:chOff x="681012" y="2199143"/>
            <a:chExt cx="5028763" cy="595356"/>
          </a:xfrm>
        </p:grpSpPr>
        <p:sp>
          <p:nvSpPr>
            <p:cNvPr id="10" name="Rectangle 9"/>
            <p:cNvSpPr/>
            <p:nvPr/>
          </p:nvSpPr>
          <p:spPr>
            <a:xfrm>
              <a:off x="681012" y="2245651"/>
              <a:ext cx="5028763" cy="548640"/>
            </a:xfrm>
            <a:prstGeom prst="rect">
              <a:avLst/>
            </a:prstGeom>
            <a:solidFill>
              <a:srgbClr val="636462"/>
            </a:solidFill>
          </p:spPr>
          <p:txBody>
            <a:bodyPr wrap="square" tIns="0" bIns="0" anchor="ctr" anchorCtr="0">
              <a:spAutoFit/>
            </a:bodyPr>
            <a:lstStyle/>
            <a:p>
              <a:pPr marL="0" lvl="2" indent="0">
                <a:lnSpc>
                  <a:spcPct val="120000"/>
                </a:lnSpc>
                <a:spcBef>
                  <a:spcPts val="40"/>
                </a:spcBef>
                <a:buNone/>
              </a:pPr>
              <a:endParaRPr lang="en-US" altLang="en-US" sz="3600" dirty="0">
                <a:solidFill>
                  <a:schemeClr val="bg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74516" y="2199143"/>
              <a:ext cx="4632487" cy="5953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2" indent="0">
                <a:lnSpc>
                  <a:spcPct val="120000"/>
                </a:lnSpc>
                <a:spcBef>
                  <a:spcPts val="40"/>
                </a:spcBef>
                <a:buNone/>
              </a:pPr>
              <a:r>
                <a:rPr lang="en-US" altLang="en-US" sz="3000" cap="all" spc="2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PROJECT FINANCING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4265" y="1726435"/>
            <a:ext cx="1499396" cy="149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186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51" y="602179"/>
            <a:ext cx="11693721" cy="875897"/>
          </a:xfrm>
        </p:spPr>
        <p:txBody>
          <a:bodyPr>
            <a:noAutofit/>
          </a:bodyPr>
          <a:lstStyle/>
          <a:p>
            <a:r>
              <a:rPr lang="en-US" altLang="en-US" sz="3600" dirty="0" smtClean="0"/>
              <a:t>NYPA Conversion </a:t>
            </a:r>
            <a:r>
              <a:rPr lang="en-US" altLang="en-US" sz="3600" dirty="0"/>
              <a:t>of Street Lighting System</a:t>
            </a:r>
            <a:endParaRPr lang="en-US" sz="36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80913" y="1614941"/>
            <a:ext cx="11895834" cy="507631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dirty="0" smtClean="0"/>
              <a:t>Aggregated materials procurement</a:t>
            </a:r>
          </a:p>
          <a:p>
            <a:pPr>
              <a:lnSpc>
                <a:spcPct val="100000"/>
              </a:lnSpc>
            </a:pPr>
            <a:r>
              <a:rPr lang="en-US" sz="2600" dirty="0" smtClean="0"/>
              <a:t>NYPA implemented a nation-wide competitive material bid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600" dirty="0" smtClean="0"/>
              <a:t>	</a:t>
            </a:r>
            <a:r>
              <a:rPr lang="en-US" sz="2600" b="1" dirty="0" smtClean="0"/>
              <a:t>Options include:</a:t>
            </a:r>
          </a:p>
          <a:p>
            <a:pPr lvl="2">
              <a:lnSpc>
                <a:spcPct val="100000"/>
              </a:lnSpc>
            </a:pPr>
            <a:r>
              <a:rPr lang="en-US" sz="2600" dirty="0" smtClean="0"/>
              <a:t>Color temperatures</a:t>
            </a:r>
            <a:endParaRPr lang="en-US" sz="2600" dirty="0"/>
          </a:p>
          <a:p>
            <a:pPr lvl="2">
              <a:lnSpc>
                <a:spcPct val="100000"/>
              </a:lnSpc>
            </a:pPr>
            <a:r>
              <a:rPr lang="en-US" sz="2600" dirty="0"/>
              <a:t>B</a:t>
            </a:r>
            <a:r>
              <a:rPr lang="en-US" sz="2600" dirty="0" smtClean="0"/>
              <a:t>eam spreads</a:t>
            </a:r>
            <a:endParaRPr lang="en-US" sz="2600" dirty="0"/>
          </a:p>
          <a:p>
            <a:pPr lvl="2">
              <a:lnSpc>
                <a:spcPct val="100000"/>
              </a:lnSpc>
            </a:pPr>
            <a:r>
              <a:rPr lang="en-US" sz="2600" dirty="0" smtClean="0"/>
              <a:t>Wattages</a:t>
            </a:r>
          </a:p>
          <a:p>
            <a:pPr lvl="2">
              <a:lnSpc>
                <a:spcPct val="100000"/>
              </a:lnSpc>
            </a:pPr>
            <a:r>
              <a:rPr lang="en-US" sz="2600" dirty="0" smtClean="0"/>
              <a:t>Controls</a:t>
            </a:r>
          </a:p>
          <a:p>
            <a:pPr lvl="2">
              <a:lnSpc>
                <a:spcPct val="100000"/>
              </a:lnSpc>
            </a:pPr>
            <a:r>
              <a:rPr lang="en-US" sz="2600" dirty="0" smtClean="0"/>
              <a:t>Decorative luminaires </a:t>
            </a:r>
          </a:p>
          <a:p>
            <a:pPr lvl="2">
              <a:lnSpc>
                <a:spcPct val="100000"/>
              </a:lnSpc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40"/>
              </a:spcBef>
            </a:pPr>
            <a:r>
              <a:rPr lang="en-US" sz="2600" dirty="0" smtClean="0"/>
              <a:t>Municipalities will receive materials ~30% below market costs</a:t>
            </a:r>
            <a:endParaRPr lang="en-US" sz="2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7764" y="2480705"/>
            <a:ext cx="2658057" cy="20935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4977" y="2197932"/>
            <a:ext cx="1552891" cy="26590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478" y="2867930"/>
            <a:ext cx="1551842" cy="131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4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185" y="516384"/>
            <a:ext cx="11933816" cy="875897"/>
          </a:xfrm>
        </p:spPr>
        <p:txBody>
          <a:bodyPr/>
          <a:lstStyle/>
          <a:p>
            <a:r>
              <a:rPr lang="en-US" dirty="0" smtClean="0"/>
              <a:t>Key Street Lighting Projects To Date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1254933"/>
              </p:ext>
            </p:extLst>
          </p:nvPr>
        </p:nvGraphicFramePr>
        <p:xfrm>
          <a:off x="360101" y="1997717"/>
          <a:ext cx="7998592" cy="452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0220">
                  <a:extLst>
                    <a:ext uri="{9D8B030D-6E8A-4147-A177-3AD203B41FA5}">
                      <a16:colId xmlns:a16="http://schemas.microsoft.com/office/drawing/2014/main" val="3387052460"/>
                    </a:ext>
                  </a:extLst>
                </a:gridCol>
                <a:gridCol w="1938408">
                  <a:extLst>
                    <a:ext uri="{9D8B030D-6E8A-4147-A177-3AD203B41FA5}">
                      <a16:colId xmlns:a16="http://schemas.microsoft.com/office/drawing/2014/main" val="725403202"/>
                    </a:ext>
                  </a:extLst>
                </a:gridCol>
                <a:gridCol w="2689964">
                  <a:extLst>
                    <a:ext uri="{9D8B030D-6E8A-4147-A177-3AD203B41FA5}">
                      <a16:colId xmlns:a16="http://schemas.microsoft.com/office/drawing/2014/main" val="2058655428"/>
                    </a:ext>
                  </a:extLst>
                </a:gridCol>
              </a:tblGrid>
              <a:tr h="454093">
                <a:tc>
                  <a:txBody>
                    <a:bodyPr/>
                    <a:lstStyle/>
                    <a:p>
                      <a:r>
                        <a:rPr lang="en-US" sz="2200" b="0" i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Municipality</a:t>
                      </a:r>
                      <a:endParaRPr lang="en-US" sz="2200" b="0" i="0" dirty="0">
                        <a:solidFill>
                          <a:schemeClr val="bg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11968" marR="111968" marT="55984" marB="55984"/>
                </a:tc>
                <a:tc>
                  <a:txBody>
                    <a:bodyPr/>
                    <a:lstStyle/>
                    <a:p>
                      <a:r>
                        <a:rPr lang="en-US" sz="2200" b="0" i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# of</a:t>
                      </a:r>
                      <a:r>
                        <a:rPr lang="en-US" sz="2200" b="0" i="0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fixtures</a:t>
                      </a:r>
                      <a:endParaRPr lang="en-US" sz="2200" b="0" i="0" dirty="0">
                        <a:solidFill>
                          <a:schemeClr val="bg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11968" marR="111968" marT="55984" marB="55984"/>
                </a:tc>
                <a:tc>
                  <a:txBody>
                    <a:bodyPr/>
                    <a:lstStyle/>
                    <a:p>
                      <a:r>
                        <a:rPr lang="en-US" sz="2200" b="0" i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Status</a:t>
                      </a:r>
                      <a:endParaRPr lang="en-US" sz="2200" b="0" i="0" dirty="0">
                        <a:solidFill>
                          <a:schemeClr val="bg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11968" marR="111968" marT="55984" marB="55984"/>
                </a:tc>
                <a:extLst>
                  <a:ext uri="{0D108BD9-81ED-4DB2-BD59-A6C34878D82A}">
                    <a16:rowId xmlns:a16="http://schemas.microsoft.com/office/drawing/2014/main" val="3800026338"/>
                  </a:ext>
                </a:extLst>
              </a:tr>
              <a:tr h="454093">
                <a:tc>
                  <a:txBody>
                    <a:bodyPr/>
                    <a:lstStyle/>
                    <a:p>
                      <a:r>
                        <a:rPr lang="en-US" sz="2200" b="0" i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Town</a:t>
                      </a:r>
                      <a:r>
                        <a:rPr lang="en-US" sz="2200" b="0" i="0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of </a:t>
                      </a:r>
                      <a:r>
                        <a:rPr lang="en-US" sz="2200" b="0" i="0" baseline="0" dirty="0" err="1" smtClean="0">
                          <a:latin typeface="Arial" charset="0"/>
                          <a:ea typeface="Arial" charset="0"/>
                          <a:cs typeface="Arial" charset="0"/>
                        </a:rPr>
                        <a:t>Clarkstown</a:t>
                      </a:r>
                      <a:endParaRPr lang="en-US" sz="22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11968" marR="111968" marT="55984" marB="55984"/>
                </a:tc>
                <a:tc>
                  <a:txBody>
                    <a:bodyPr/>
                    <a:lstStyle/>
                    <a:p>
                      <a:r>
                        <a:rPr lang="en-US" sz="2200" b="0" i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3,900</a:t>
                      </a:r>
                      <a:endParaRPr lang="en-US" sz="22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11968" marR="111968" marT="55984" marB="55984"/>
                </a:tc>
                <a:tc>
                  <a:txBody>
                    <a:bodyPr/>
                    <a:lstStyle/>
                    <a:p>
                      <a:r>
                        <a:rPr lang="en-US" sz="2200" b="0" i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Completed</a:t>
                      </a:r>
                      <a:endParaRPr lang="en-US" sz="22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11968" marR="111968" marT="55984" marB="55984"/>
                </a:tc>
                <a:extLst>
                  <a:ext uri="{0D108BD9-81ED-4DB2-BD59-A6C34878D82A}">
                    <a16:rowId xmlns:a16="http://schemas.microsoft.com/office/drawing/2014/main" val="3354105853"/>
                  </a:ext>
                </a:extLst>
              </a:tr>
              <a:tr h="454093">
                <a:tc>
                  <a:txBody>
                    <a:bodyPr/>
                    <a:lstStyle/>
                    <a:p>
                      <a:r>
                        <a:rPr lang="en-US" sz="2200" b="0" i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Village</a:t>
                      </a:r>
                      <a:r>
                        <a:rPr lang="en-US" sz="2200" b="0" i="0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of Glen Cove</a:t>
                      </a:r>
                      <a:endParaRPr lang="en-US" sz="22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11968" marR="111968" marT="55984" marB="55984"/>
                </a:tc>
                <a:tc>
                  <a:txBody>
                    <a:bodyPr/>
                    <a:lstStyle/>
                    <a:p>
                      <a:r>
                        <a:rPr lang="en-US" sz="2200" b="0" i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498</a:t>
                      </a:r>
                      <a:endParaRPr lang="en-US" sz="22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11968" marR="111968" marT="55984" marB="55984"/>
                </a:tc>
                <a:tc>
                  <a:txBody>
                    <a:bodyPr/>
                    <a:lstStyle/>
                    <a:p>
                      <a:r>
                        <a:rPr lang="en-US" sz="2200" b="0" i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Design</a:t>
                      </a:r>
                      <a:endParaRPr lang="en-US" sz="22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11968" marR="111968" marT="55984" marB="55984"/>
                </a:tc>
                <a:extLst>
                  <a:ext uri="{0D108BD9-81ED-4DB2-BD59-A6C34878D82A}">
                    <a16:rowId xmlns:a16="http://schemas.microsoft.com/office/drawing/2014/main" val="2581454558"/>
                  </a:ext>
                </a:extLst>
              </a:tr>
              <a:tr h="454093">
                <a:tc>
                  <a:txBody>
                    <a:bodyPr/>
                    <a:lstStyle/>
                    <a:p>
                      <a:r>
                        <a:rPr lang="en-US" sz="2200" b="0" i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City</a:t>
                      </a:r>
                      <a:r>
                        <a:rPr lang="en-US" sz="2200" b="0" i="0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of White Plains</a:t>
                      </a:r>
                      <a:endParaRPr lang="en-US" sz="22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11968" marR="111968" marT="55984" marB="55984"/>
                </a:tc>
                <a:tc>
                  <a:txBody>
                    <a:bodyPr/>
                    <a:lstStyle/>
                    <a:p>
                      <a:r>
                        <a:rPr lang="en-US" sz="2200" b="0" i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3,800</a:t>
                      </a:r>
                      <a:endParaRPr lang="en-US" sz="22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11968" marR="111968" marT="55984" marB="55984"/>
                </a:tc>
                <a:tc>
                  <a:txBody>
                    <a:bodyPr/>
                    <a:lstStyle/>
                    <a:p>
                      <a:r>
                        <a:rPr lang="en-US" sz="2200" b="0" i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Completed</a:t>
                      </a:r>
                      <a:endParaRPr lang="en-US" sz="22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11968" marR="111968" marT="55984" marB="55984"/>
                </a:tc>
                <a:extLst>
                  <a:ext uri="{0D108BD9-81ED-4DB2-BD59-A6C34878D82A}">
                    <a16:rowId xmlns:a16="http://schemas.microsoft.com/office/drawing/2014/main" val="108639027"/>
                  </a:ext>
                </a:extLst>
              </a:tr>
              <a:tr h="454093">
                <a:tc>
                  <a:txBody>
                    <a:bodyPr/>
                    <a:lstStyle/>
                    <a:p>
                      <a:r>
                        <a:rPr lang="en-US" sz="2200" b="0" i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Town of Southampton</a:t>
                      </a:r>
                      <a:endParaRPr lang="en-US" sz="22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11968" marR="111968" marT="55984" marB="55984"/>
                </a:tc>
                <a:tc>
                  <a:txBody>
                    <a:bodyPr/>
                    <a:lstStyle/>
                    <a:p>
                      <a:r>
                        <a:rPr lang="en-US" sz="2200" b="0" i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2,300</a:t>
                      </a:r>
                      <a:endParaRPr lang="en-US" sz="22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11968" marR="111968" marT="55984" marB="55984"/>
                </a:tc>
                <a:tc>
                  <a:txBody>
                    <a:bodyPr/>
                    <a:lstStyle/>
                    <a:p>
                      <a:r>
                        <a:rPr lang="en-US" sz="2200" b="0" i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Completed</a:t>
                      </a:r>
                      <a:endParaRPr lang="en-US" sz="22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11968" marR="111968" marT="55984" marB="55984"/>
                </a:tc>
                <a:extLst>
                  <a:ext uri="{0D108BD9-81ED-4DB2-BD59-A6C34878D82A}">
                    <a16:rowId xmlns:a16="http://schemas.microsoft.com/office/drawing/2014/main" val="914309082"/>
                  </a:ext>
                </a:extLst>
              </a:tr>
              <a:tr h="454093">
                <a:tc>
                  <a:txBody>
                    <a:bodyPr/>
                    <a:lstStyle/>
                    <a:p>
                      <a:r>
                        <a:rPr lang="en-US" sz="2200" b="0" i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Village</a:t>
                      </a:r>
                      <a:r>
                        <a:rPr lang="en-US" sz="2200" b="0" i="0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of S. Nyack</a:t>
                      </a:r>
                      <a:endParaRPr lang="en-US" sz="22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11968" marR="111968" marT="55984" marB="55984"/>
                </a:tc>
                <a:tc>
                  <a:txBody>
                    <a:bodyPr/>
                    <a:lstStyle/>
                    <a:p>
                      <a:r>
                        <a:rPr lang="en-US" sz="2200" b="0" i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190</a:t>
                      </a:r>
                      <a:endParaRPr lang="en-US" sz="22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11968" marR="111968" marT="55984" marB="55984"/>
                </a:tc>
                <a:tc>
                  <a:txBody>
                    <a:bodyPr/>
                    <a:lstStyle/>
                    <a:p>
                      <a:r>
                        <a:rPr lang="en-US" sz="2200" b="0" i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Design</a:t>
                      </a:r>
                      <a:endParaRPr lang="en-US" sz="22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11968" marR="111968" marT="55984" marB="55984"/>
                </a:tc>
                <a:extLst>
                  <a:ext uri="{0D108BD9-81ED-4DB2-BD59-A6C34878D82A}">
                    <a16:rowId xmlns:a16="http://schemas.microsoft.com/office/drawing/2014/main" val="2255136218"/>
                  </a:ext>
                </a:extLst>
              </a:tr>
              <a:tr h="454093">
                <a:tc>
                  <a:txBody>
                    <a:bodyPr/>
                    <a:lstStyle/>
                    <a:p>
                      <a:r>
                        <a:rPr lang="en-US" sz="2200" b="0" i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Village</a:t>
                      </a:r>
                      <a:r>
                        <a:rPr lang="en-US" sz="2200" b="0" i="0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of Cedarhurst</a:t>
                      </a:r>
                      <a:endParaRPr lang="en-US" sz="22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11968" marR="111968" marT="55984" marB="55984"/>
                </a:tc>
                <a:tc>
                  <a:txBody>
                    <a:bodyPr/>
                    <a:lstStyle/>
                    <a:p>
                      <a:r>
                        <a:rPr lang="en-US" sz="2200" b="0" i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794</a:t>
                      </a:r>
                      <a:endParaRPr lang="en-US" sz="22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11968" marR="111968" marT="55984" marB="55984"/>
                </a:tc>
                <a:tc>
                  <a:txBody>
                    <a:bodyPr/>
                    <a:lstStyle/>
                    <a:p>
                      <a:r>
                        <a:rPr lang="en-US" sz="2200" b="0" i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Design</a:t>
                      </a:r>
                      <a:endParaRPr lang="en-US" sz="22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11968" marR="111968" marT="55984" marB="55984"/>
                </a:tc>
                <a:extLst>
                  <a:ext uri="{0D108BD9-81ED-4DB2-BD59-A6C34878D82A}">
                    <a16:rowId xmlns:a16="http://schemas.microsoft.com/office/drawing/2014/main" val="3334211594"/>
                  </a:ext>
                </a:extLst>
              </a:tr>
              <a:tr h="454093">
                <a:tc>
                  <a:txBody>
                    <a:bodyPr/>
                    <a:lstStyle/>
                    <a:p>
                      <a:r>
                        <a:rPr lang="en-US" sz="2200" b="0" i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Village</a:t>
                      </a:r>
                      <a:r>
                        <a:rPr lang="en-US" sz="2200" b="0" i="0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of Kings Point</a:t>
                      </a:r>
                      <a:endParaRPr lang="en-US" sz="22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11968" marR="111968" marT="55984" marB="55984"/>
                </a:tc>
                <a:tc>
                  <a:txBody>
                    <a:bodyPr/>
                    <a:lstStyle/>
                    <a:p>
                      <a:r>
                        <a:rPr lang="en-US" sz="2200" b="0" i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200</a:t>
                      </a:r>
                      <a:endParaRPr lang="en-US" sz="22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11968" marR="111968" marT="55984" marB="55984"/>
                </a:tc>
                <a:tc>
                  <a:txBody>
                    <a:bodyPr/>
                    <a:lstStyle/>
                    <a:p>
                      <a:r>
                        <a:rPr lang="en-US" sz="2200" b="0" i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Design</a:t>
                      </a:r>
                      <a:endParaRPr lang="en-US" sz="22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11968" marR="111968" marT="55984" marB="55984"/>
                </a:tc>
                <a:extLst>
                  <a:ext uri="{0D108BD9-81ED-4DB2-BD59-A6C34878D82A}">
                    <a16:rowId xmlns:a16="http://schemas.microsoft.com/office/drawing/2014/main" val="1718554356"/>
                  </a:ext>
                </a:extLst>
              </a:tr>
              <a:tr h="227047">
                <a:tc>
                  <a:txBody>
                    <a:bodyPr/>
                    <a:lstStyle/>
                    <a:p>
                      <a:r>
                        <a:rPr lang="en-US" sz="2200" b="0" i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City of Kingston</a:t>
                      </a:r>
                      <a:endParaRPr lang="en-US" sz="22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11968" marR="111968" marT="55984" marB="55984"/>
                </a:tc>
                <a:tc>
                  <a:txBody>
                    <a:bodyPr/>
                    <a:lstStyle/>
                    <a:p>
                      <a:r>
                        <a:rPr lang="en-US" sz="2200" b="0" i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2,428</a:t>
                      </a:r>
                      <a:endParaRPr lang="en-US" sz="22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11968" marR="111968" marT="55984" marB="55984"/>
                </a:tc>
                <a:tc>
                  <a:txBody>
                    <a:bodyPr/>
                    <a:lstStyle/>
                    <a:p>
                      <a:r>
                        <a:rPr lang="en-US" sz="2200" b="0" i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Design</a:t>
                      </a:r>
                      <a:endParaRPr lang="en-US" sz="22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11968" marR="111968" marT="55984" marB="55984"/>
                </a:tc>
                <a:extLst>
                  <a:ext uri="{0D108BD9-81ED-4DB2-BD59-A6C34878D82A}">
                    <a16:rowId xmlns:a16="http://schemas.microsoft.com/office/drawing/2014/main" val="1378137469"/>
                  </a:ext>
                </a:extLst>
              </a:tr>
              <a:tr h="227047">
                <a:tc>
                  <a:txBody>
                    <a:bodyPr/>
                    <a:lstStyle/>
                    <a:p>
                      <a:r>
                        <a:rPr lang="en-US" sz="2200" b="0" i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Town</a:t>
                      </a:r>
                      <a:r>
                        <a:rPr lang="en-US" sz="2200" b="0" i="0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of Ramapo</a:t>
                      </a:r>
                      <a:endParaRPr lang="en-US" sz="22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11968" marR="111968" marT="55984" marB="55984"/>
                </a:tc>
                <a:tc>
                  <a:txBody>
                    <a:bodyPr/>
                    <a:lstStyle/>
                    <a:p>
                      <a:r>
                        <a:rPr lang="en-US" sz="2200" b="0" i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1,396</a:t>
                      </a:r>
                      <a:endParaRPr lang="en-US" sz="22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11968" marR="111968" marT="55984" marB="55984"/>
                </a:tc>
                <a:tc>
                  <a:txBody>
                    <a:bodyPr/>
                    <a:lstStyle/>
                    <a:p>
                      <a:r>
                        <a:rPr lang="en-US" sz="2200" b="0" i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Design</a:t>
                      </a:r>
                      <a:endParaRPr lang="en-US" sz="22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11968" marR="111968" marT="55984" marB="55984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8186" y="1293410"/>
            <a:ext cx="10434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dirty="0">
                <a:solidFill>
                  <a:srgbClr val="002D7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Pipeline of </a:t>
            </a:r>
            <a:r>
              <a:rPr lang="en-US" sz="2000" b="1" dirty="0">
                <a:solidFill>
                  <a:srgbClr val="002D7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over 200 projects </a:t>
            </a:r>
            <a:r>
              <a:rPr lang="en-US" sz="2000" dirty="0">
                <a:solidFill>
                  <a:srgbClr val="002D7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and </a:t>
            </a:r>
            <a:r>
              <a:rPr lang="en-US" sz="2000" b="1" dirty="0">
                <a:solidFill>
                  <a:srgbClr val="002D7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over 300k fixtures </a:t>
            </a:r>
            <a:r>
              <a:rPr lang="en-US" sz="2000" dirty="0">
                <a:solidFill>
                  <a:srgbClr val="002D7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 development</a:t>
            </a:r>
          </a:p>
        </p:txBody>
      </p:sp>
    </p:spTree>
    <p:extLst>
      <p:ext uri="{BB962C8B-B14F-4D97-AF65-F5344CB8AC3E}">
        <p14:creationId xmlns:p14="http://schemas.microsoft.com/office/powerpoint/2010/main" val="209457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"/>
  <p:tag name="ARTICULATE_PROJECT_OPEN" val="0"/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NYPA_Template_915[1]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NYPA PowerPoint Template.potx" id="{CC3368FB-A72C-4740-B789-1584EA746207}" vid="{4C596FCC-B637-4A9A-9087-F5F65DEF48A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NYPA_Template_915[1]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NYPA PowerPoint Template.potx" id="{CC3368FB-A72C-4740-B789-1584EA746207}" vid="{4C596FCC-B637-4A9A-9087-F5F65DEF48A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eType xmlns="2e7f5f29-50d4-4677-8873-062b04808e91">Other</FileType>
    <DocumentType xmlns="2e7f5f29-50d4-4677-8873-062b04808e91">Template</DocumentTyp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A7166A2150134EB6FFD033AC5AB108" ma:contentTypeVersion="2" ma:contentTypeDescription="Create a new document." ma:contentTypeScope="" ma:versionID="596e5de1b8d8bd48adf56740e53200b7">
  <xsd:schema xmlns:xsd="http://www.w3.org/2001/XMLSchema" xmlns:xs="http://www.w3.org/2001/XMLSchema" xmlns:p="http://schemas.microsoft.com/office/2006/metadata/properties" xmlns:ns2="2e7f5f29-50d4-4677-8873-062b04808e91" targetNamespace="http://schemas.microsoft.com/office/2006/metadata/properties" ma:root="true" ma:fieldsID="7b12c8820c839c5be591971213680aeb" ns2:_="">
    <xsd:import namespace="2e7f5f29-50d4-4677-8873-062b04808e91"/>
    <xsd:element name="properties">
      <xsd:complexType>
        <xsd:sequence>
          <xsd:element name="documentManagement">
            <xsd:complexType>
              <xsd:all>
                <xsd:element ref="ns2:DocumentType"/>
                <xsd:element ref="ns2:File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7f5f29-50d4-4677-8873-062b04808e91" elementFormDefault="qualified">
    <xsd:import namespace="http://schemas.microsoft.com/office/2006/documentManagement/types"/>
    <xsd:import namespace="http://schemas.microsoft.com/office/infopath/2007/PartnerControls"/>
    <xsd:element name="DocumentType" ma:index="8" ma:displayName="DocumentType" ma:default="Logo" ma:format="Dropdown" ma:internalName="DocumentType">
      <xsd:simpleType>
        <xsd:restriction base="dms:Choice">
          <xsd:enumeration value="Logo"/>
          <xsd:enumeration value="FONT"/>
          <xsd:enumeration value="Template"/>
          <xsd:enumeration value="Instructions"/>
        </xsd:restriction>
      </xsd:simpleType>
    </xsd:element>
    <xsd:element name="FileType" ma:index="9" nillable="true" ma:displayName="FileType" ma:default="JPG" ma:format="Dropdown" ma:internalName="FileType">
      <xsd:simpleType>
        <xsd:restriction base="dms:Choice">
          <xsd:enumeration value="AI"/>
          <xsd:enumeration value="EPS"/>
          <xsd:enumeration value="JPG"/>
          <xsd:enumeration value="TIF"/>
          <xsd:enumeration value="pdf"/>
          <xsd:enumeration value="png"/>
          <xsd:enumeration value="Other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EA6283-5520-4E0D-B265-A1019846033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FD95D2-F0DC-458E-9CCA-D6B7F915A160}">
  <ds:schemaRefs>
    <ds:schemaRef ds:uri="http://schemas.microsoft.com/office/2006/metadata/properties"/>
    <ds:schemaRef ds:uri="2e7f5f29-50d4-4677-8873-062b04808e91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5F78BD4-94CC-428F-A89E-2A94FB35E9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7f5f29-50d4-4677-8873-062b04808e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PowerPointNYPA%20PowerPoint%20Template</Template>
  <TotalTime>32341</TotalTime>
  <Words>1033</Words>
  <Application>Microsoft Office PowerPoint</Application>
  <PresentationFormat>Widescreen</PresentationFormat>
  <Paragraphs>202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Lucida Grande</vt:lpstr>
      <vt:lpstr>Oswald Book</vt:lpstr>
      <vt:lpstr>Times New Roman</vt:lpstr>
      <vt:lpstr>Wingdings</vt:lpstr>
      <vt:lpstr>NYPA_Template_915[1]</vt:lpstr>
      <vt:lpstr>Custom Design</vt:lpstr>
      <vt:lpstr>1_NYPA_Template_915[1]</vt:lpstr>
      <vt:lpstr>   Town of Tuxedo LED Street Lighting Proposal </vt:lpstr>
      <vt:lpstr>New York Power Authority (NYPA) Quick Facts </vt:lpstr>
      <vt:lpstr>PowerPoint Presentation</vt:lpstr>
      <vt:lpstr>PowerPoint Presentation</vt:lpstr>
      <vt:lpstr>Smart Street Lighting NY</vt:lpstr>
      <vt:lpstr>PowerPoint Presentation</vt:lpstr>
      <vt:lpstr>NYPA Conversion of Street Lighting System</vt:lpstr>
      <vt:lpstr>NYPA Conversion of Street Lighting System</vt:lpstr>
      <vt:lpstr>Key Street Lighting Projects To Date</vt:lpstr>
      <vt:lpstr>PowerPoint Presentation</vt:lpstr>
      <vt:lpstr> NYPA Proposal Overview—217 Total Fixtures </vt:lpstr>
      <vt:lpstr>Charge NY 2.0</vt:lpstr>
      <vt:lpstr>Why NYPA?</vt:lpstr>
      <vt:lpstr>Typical L2 Public Charging Installation</vt:lpstr>
      <vt:lpstr>Relevant State Policies</vt:lpstr>
      <vt:lpstr>NYSERDA - Charge Ready NY</vt:lpstr>
      <vt:lpstr>DEC Rebate Program - Charging Stations</vt:lpstr>
      <vt:lpstr>EV Charging Station Project Estimate</vt:lpstr>
      <vt:lpstr>Next Steps in </vt:lpstr>
      <vt:lpstr>PowerPoint Presentation</vt:lpstr>
    </vt:vector>
  </TitlesOfParts>
  <Company>New York Power Authority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Town of Brookhaven</dc:title>
  <dc:creator>Helmsworth-Hamby, Mary</dc:creator>
  <cp:keywords>Template, Standard</cp:keywords>
  <dc:description>This is the new NYPA standard PPT template - 2015.</dc:description>
  <cp:lastModifiedBy>Scott, Jesse</cp:lastModifiedBy>
  <cp:revision>662</cp:revision>
  <cp:lastPrinted>2018-10-10T20:50:19Z</cp:lastPrinted>
  <dcterms:created xsi:type="dcterms:W3CDTF">2017-08-10T14:53:01Z</dcterms:created>
  <dcterms:modified xsi:type="dcterms:W3CDTF">2019-05-13T20:43:10Z</dcterms:modified>
  <cp:contentStatus>New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F8EF29A0-C9B3-4DA5-A5FC-0F42E53D9B44</vt:lpwstr>
  </property>
  <property fmtid="{D5CDD505-2E9C-101B-9397-08002B2CF9AE}" pid="3" name="ArticulatePath">
    <vt:lpwstr>Presentation2</vt:lpwstr>
  </property>
  <property fmtid="{D5CDD505-2E9C-101B-9397-08002B2CF9AE}" pid="4" name="ContentTypeId">
    <vt:lpwstr>0x0101002AA7166A2150134EB6FFD033AC5AB108</vt:lpwstr>
  </property>
</Properties>
</file>